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3" r:id="rId1"/>
  </p:sldMasterIdLst>
  <p:notesMasterIdLst>
    <p:notesMasterId r:id="rId41"/>
  </p:notesMasterIdLst>
  <p:handoutMasterIdLst>
    <p:handoutMasterId r:id="rId42"/>
  </p:handoutMasterIdLst>
  <p:sldIdLst>
    <p:sldId id="735" r:id="rId2"/>
    <p:sldId id="736" r:id="rId3"/>
    <p:sldId id="737" r:id="rId4"/>
    <p:sldId id="738" r:id="rId5"/>
    <p:sldId id="815" r:id="rId6"/>
    <p:sldId id="763" r:id="rId7"/>
    <p:sldId id="810" r:id="rId8"/>
    <p:sldId id="809" r:id="rId9"/>
    <p:sldId id="793" r:id="rId10"/>
    <p:sldId id="816" r:id="rId11"/>
    <p:sldId id="811" r:id="rId12"/>
    <p:sldId id="812" r:id="rId13"/>
    <p:sldId id="792" r:id="rId14"/>
    <p:sldId id="801" r:id="rId15"/>
    <p:sldId id="802" r:id="rId16"/>
    <p:sldId id="803" r:id="rId17"/>
    <p:sldId id="804" r:id="rId18"/>
    <p:sldId id="805" r:id="rId19"/>
    <p:sldId id="806" r:id="rId20"/>
    <p:sldId id="807" r:id="rId21"/>
    <p:sldId id="808" r:id="rId22"/>
    <p:sldId id="713" r:id="rId23"/>
    <p:sldId id="459" r:id="rId24"/>
    <p:sldId id="448" r:id="rId25"/>
    <p:sldId id="449" r:id="rId26"/>
    <p:sldId id="450" r:id="rId27"/>
    <p:sldId id="451" r:id="rId28"/>
    <p:sldId id="452" r:id="rId29"/>
    <p:sldId id="453" r:id="rId30"/>
    <p:sldId id="460" r:id="rId31"/>
    <p:sldId id="463" r:id="rId32"/>
    <p:sldId id="465" r:id="rId33"/>
    <p:sldId id="462" r:id="rId34"/>
    <p:sldId id="458" r:id="rId35"/>
    <p:sldId id="814" r:id="rId36"/>
    <p:sldId id="259" r:id="rId37"/>
    <p:sldId id="764" r:id="rId38"/>
    <p:sldId id="813" r:id="rId39"/>
    <p:sldId id="747" r:id="rId40"/>
  </p:sldIdLst>
  <p:sldSz cx="12192000" cy="6858000"/>
  <p:notesSz cx="6858000" cy="92964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2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F4F668-0802-4F0D-B070-6F245AFCFED9}">
  <a:tblStyle styleId="{79F4F668-0802-4F0D-B070-6F245AFCFED9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1" autoAdjust="0"/>
    <p:restoredTop sz="93820" autoAdjust="0"/>
  </p:normalViewPr>
  <p:slideViewPr>
    <p:cSldViewPr>
      <p:cViewPr varScale="1">
        <p:scale>
          <a:sx n="86" d="100"/>
          <a:sy n="86" d="100"/>
        </p:scale>
        <p:origin x="114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08"/>
    </p:cViewPr>
  </p:sorterViewPr>
  <p:notesViewPr>
    <p:cSldViewPr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408A1-3D8B-8E41-8F6E-A6BB552B5058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7FAAB-3200-3047-8A44-E02A6BF7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56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3" y="4415790"/>
            <a:ext cx="5486399" cy="41833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5" y="8829967"/>
            <a:ext cx="2971799" cy="4648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36283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85803" y="4415790"/>
            <a:ext cx="5486399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30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8190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ea typeface="Calibri"/>
                <a:sym typeface="Calibri"/>
              </a:rPr>
              <a:t>2</a:t>
            </a:fld>
            <a:endParaRPr lang="en-US" sz="1200" b="0" i="0" u="none" strike="noStrike" cap="none" baseline="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28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sym typeface="Calibri"/>
              </a:rPr>
              <a:pPr>
                <a:buSzPct val="25000"/>
              </a:pPr>
              <a:t>3</a:t>
            </a:fld>
            <a:endParaRPr lang="en-US" dirty="0">
              <a:solidFill>
                <a:prstClr val="black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0182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sym typeface="Calibri"/>
              </a:rPr>
              <a:pPr>
                <a:buSzPct val="25000"/>
              </a:pPr>
              <a:t>4</a:t>
            </a:fld>
            <a:endParaRPr lang="en-US" dirty="0">
              <a:solidFill>
                <a:prstClr val="black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871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D945B7-B026-4391-97D7-FA3EB13D8E38}" type="slidenum">
              <a:rPr lang="en-US" altLang="en-US" smtClean="0">
                <a:solidFill>
                  <a:prstClr val="black"/>
                </a:solidFill>
              </a:rPr>
              <a:pPr/>
              <a:t>25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1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ea typeface="Calibri"/>
                <a:sym typeface="Calibri"/>
              </a:rPr>
              <a:t>32</a:t>
            </a:fld>
            <a:endParaRPr lang="en-US" sz="1200" b="0" i="0" u="none" strike="noStrike" cap="none" baseline="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7432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ea typeface="Calibri"/>
                <a:sym typeface="Calibri"/>
              </a:rPr>
              <a:pPr algn="r">
                <a:buSzPct val="25000"/>
              </a:pPr>
              <a:t>33</a:t>
            </a:fld>
            <a:endParaRPr lang="en-US" sz="1200" dirty="0"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0900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sym typeface="Calibri"/>
              </a:rPr>
              <a:pPr>
                <a:buSzPct val="25000"/>
              </a:pPr>
              <a:t>37</a:t>
            </a:fld>
            <a:endParaRPr lang="en-US" dirty="0">
              <a:solidFill>
                <a:prstClr val="black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579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685803" y="4415790"/>
            <a:ext cx="5486399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4" name="Shape 564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01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3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761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12192" y="-12192"/>
            <a:ext cx="12216384" cy="6888480"/>
          </a:xfrm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1086314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536C-F344-409F-AAD3-D8A546CF6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EAA8B-43A6-4220-92DC-CCE78CE5A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424A1-6D81-446D-86FB-984DFB2D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F4EC3F8-FEF6-414F-BCD9-FA1658383526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A7B9B-E5EA-4B0A-A58C-99CC9B576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4A599-9692-458B-8EB2-9A3C8506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B18963F-E112-4839-AE79-B5B6E5D90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5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09600" y="1481137"/>
            <a:ext cx="10972800" cy="4464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844" indent="-110204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●"/>
              <a:defRPr sz="2025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Rambla"/>
              </a:defRPr>
            </a:lvl1pPr>
            <a:lvl2pPr marL="465535" indent="-70247" algn="l" rtl="0">
              <a:spcBef>
                <a:spcPts val="244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◦"/>
              <a:defRPr sz="1725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644129" indent="-77390" algn="l" rtl="0">
              <a:spcBef>
                <a:spcPts val="263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575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857250" indent="-80963" algn="l" rtl="0">
              <a:spcBef>
                <a:spcPts val="263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25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028700" indent="-85725" algn="l" rtl="0">
              <a:spcBef>
                <a:spcPts val="263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1200150" indent="-85725" algn="l" rtl="0">
              <a:spcBef>
                <a:spcPts val="263"/>
              </a:spcBef>
              <a:buClr>
                <a:schemeClr val="accent3"/>
              </a:buClr>
              <a:buFont typeface="Noto Symbol"/>
              <a:buChar char="◾"/>
              <a:defRPr sz="135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1371600" indent="-95250" algn="l" rtl="0">
              <a:spcBef>
                <a:spcPts val="263"/>
              </a:spcBef>
              <a:buClr>
                <a:schemeClr val="accent3"/>
              </a:buClr>
              <a:buFont typeface="Noto Symbol"/>
              <a:buChar char="◾"/>
              <a:defRPr sz="12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543050" indent="-95250" algn="l" rtl="0">
              <a:spcBef>
                <a:spcPts val="263"/>
              </a:spcBef>
              <a:buClr>
                <a:schemeClr val="accent3"/>
              </a:buClr>
              <a:buFont typeface="Noto Symbol"/>
              <a:buChar char="◾"/>
              <a:defRPr sz="12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714500" indent="-95250" algn="l" rtl="0">
              <a:spcBef>
                <a:spcPts val="263"/>
              </a:spcBef>
              <a:buClr>
                <a:schemeClr val="accent3"/>
              </a:buClr>
              <a:buFont typeface="Noto Symbol"/>
              <a:buChar char="◾"/>
              <a:defRPr sz="1200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 dirty="0"/>
          </a:p>
        </p:txBody>
      </p:sp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3075" b="1">
                <a:solidFill>
                  <a:schemeClr val="dk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Rambla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3075" b="1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3075" b="1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3075" b="1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3075" b="1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342900" algn="l" rtl="0">
              <a:spcBef>
                <a:spcPts val="0"/>
              </a:spcBef>
              <a:spcAft>
                <a:spcPts val="0"/>
              </a:spcAft>
              <a:defRPr sz="3075" b="1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685800" algn="l" rtl="0">
              <a:spcBef>
                <a:spcPts val="0"/>
              </a:spcBef>
              <a:spcAft>
                <a:spcPts val="0"/>
              </a:spcAft>
              <a:defRPr sz="3075" b="1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028700" algn="l" rtl="0">
              <a:spcBef>
                <a:spcPts val="0"/>
              </a:spcBef>
              <a:spcAft>
                <a:spcPts val="0"/>
              </a:spcAft>
              <a:defRPr sz="3075" b="1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371600" algn="l" rtl="0">
              <a:spcBef>
                <a:spcPts val="0"/>
              </a:spcBef>
              <a:spcAft>
                <a:spcPts val="0"/>
              </a:spcAft>
              <a:defRPr sz="3075" b="1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617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55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/>
        </p:nvSpPr>
        <p:spPr>
          <a:xfrm>
            <a:off x="666752" y="5945190"/>
            <a:ext cx="6587065" cy="9207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2"/>
                </a:moveTo>
                <a:lnTo>
                  <a:pt x="119999" y="120000"/>
                </a:lnTo>
                <a:lnTo>
                  <a:pt x="89106" y="120000"/>
                </a:lnTo>
                <a:lnTo>
                  <a:pt x="16" y="0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baseline="0" dirty="0">
              <a:solidFill>
                <a:schemeClr val="dk1"/>
              </a:solidFill>
              <a:latin typeface="Arial" panose="020B0604020202020204" pitchFamily="34" charset="0"/>
              <a:ea typeface="Rambla"/>
              <a:cs typeface="Arial" panose="020B0604020202020204" pitchFamily="34" charset="0"/>
              <a:sym typeface="Rambla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647701" y="5938837"/>
            <a:ext cx="4921251" cy="933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9" y="119387"/>
                </a:lnTo>
                <a:lnTo>
                  <a:pt x="94759" y="120000"/>
                </a:lnTo>
                <a:lnTo>
                  <a:pt x="257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350" b="0" i="0" u="none" strike="noStrike" cap="none" baseline="0" dirty="0">
              <a:solidFill>
                <a:schemeClr val="dk1"/>
              </a:solidFill>
              <a:latin typeface="Arial" panose="020B0604020202020204" pitchFamily="34" charset="0"/>
              <a:ea typeface="Rambla"/>
              <a:cs typeface="Arial" panose="020B0604020202020204" pitchFamily="34" charset="0"/>
              <a:sym typeface="Rambla"/>
            </a:endParaRPr>
          </a:p>
        </p:txBody>
      </p:sp>
      <p:sp>
        <p:nvSpPr>
          <p:cNvPr id="314" name="Shape 314"/>
          <p:cNvSpPr/>
          <p:nvPr/>
        </p:nvSpPr>
        <p:spPr>
          <a:xfrm>
            <a:off x="-8053" y="5791253"/>
            <a:ext cx="4536417" cy="1080868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baseline="0" dirty="0">
              <a:solidFill>
                <a:schemeClr val="lt1"/>
              </a:solidFill>
              <a:latin typeface="Arial" panose="020B0604020202020204" pitchFamily="34" charset="0"/>
              <a:ea typeface="Rambla"/>
              <a:cs typeface="Arial" panose="020B0604020202020204" pitchFamily="34" charset="0"/>
              <a:sym typeface="Rambla"/>
            </a:endParaRPr>
          </a:p>
        </p:txBody>
      </p:sp>
      <p:cxnSp>
        <p:nvCxnSpPr>
          <p:cNvPr id="315" name="Shape 315"/>
          <p:cNvCxnSpPr/>
          <p:nvPr/>
        </p:nvCxnSpPr>
        <p:spPr>
          <a:xfrm>
            <a:off x="-12316" y="5787740"/>
            <a:ext cx="4540677" cy="1084383"/>
          </a:xfrm>
          <a:prstGeom prst="straightConnector1">
            <a:avLst/>
          </a:prstGeom>
          <a:noFill/>
          <a:ln w="12050" cap="flat" cmpd="sng">
            <a:solidFill>
              <a:srgbClr val="93C5D8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16" name="Shape 31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4100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 sz="4100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4100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4100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4100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4100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4100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4100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4100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 dirty="0"/>
          </a:p>
        </p:txBody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09600" y="1481137"/>
            <a:ext cx="10972800" cy="4464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125" marR="0" indent="-146939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●"/>
              <a:defRPr sz="270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620713" marR="0" indent="-93662" algn="l" rtl="0"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◦"/>
              <a:defRPr sz="230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858838" marR="0" indent="-103187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210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1143000" marR="0" indent="-107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90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1371600" marR="0" indent="-1143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80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1600200" marR="0" indent="-114300" algn="l" rtl="0">
              <a:spcBef>
                <a:spcPts val="350"/>
              </a:spcBef>
              <a:buClr>
                <a:schemeClr val="accent3"/>
              </a:buClr>
              <a:buFont typeface="Noto Symbol"/>
              <a:buChar char="◾"/>
              <a:defRPr sz="180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1828800" marR="0" indent="-127000" algn="l" rtl="0">
              <a:spcBef>
                <a:spcPts val="350"/>
              </a:spcBef>
              <a:buClr>
                <a:schemeClr val="accent3"/>
              </a:buClr>
              <a:buFont typeface="Noto Symbol"/>
              <a:buChar char="◾"/>
              <a:defRPr sz="160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2057400" marR="0" indent="-127000" algn="l" rtl="0">
              <a:spcBef>
                <a:spcPts val="350"/>
              </a:spcBef>
              <a:buClr>
                <a:schemeClr val="accent3"/>
              </a:buClr>
              <a:buFont typeface="Noto Symbol"/>
              <a:buChar char="◾"/>
              <a:defRPr sz="160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2286000" marR="0" indent="-127000" algn="l" rtl="0">
              <a:spcBef>
                <a:spcPts val="350"/>
              </a:spcBef>
              <a:buClr>
                <a:schemeClr val="accent3"/>
              </a:buClr>
              <a:buFont typeface="Noto Symbol"/>
              <a:buChar char="◾"/>
              <a:defRPr sz="160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 dirty="0"/>
          </a:p>
        </p:txBody>
      </p:sp>
      <p:pic>
        <p:nvPicPr>
          <p:cNvPr id="318" name="Shape 3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24035" y="6019803"/>
            <a:ext cx="5852583" cy="7937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6" r:id="rId3"/>
    <p:sldLayoutId id="2147483744" r:id="rId4"/>
    <p:sldLayoutId id="2147483745" r:id="rId5"/>
    <p:sldLayoutId id="2147483746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esculham.eu/Portals/2/global.bmp&amp;imgrefurl=http://www.esculham.eu/zambiaproject/Home/ViewNarrow/tabid/384/smid/1209/ArticleID/268/language/en-US/Default.aspx&amp;usg=__DXUuBnJf79qY_FetZN8s4ApgZTM=&amp;h=404&amp;w=399&amp;sz=474&amp;hl=en&amp;start=20&amp;zoom=1&amp;tbnid=x1dOwT0L2oxvEM:&amp;tbnh=124&amp;tbnw=122&amp;ei=mLTRUcThF-PN0gH294CYCg&amp;prev=/search?q=global&amp;um=1&amp;sa=N&amp;hl=en&amp;gbv=2&amp;tbm=isch&amp;um=1&amp;itbs=1&amp;sa=X&amp;ved=0CFIQrQMwEw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/url?sa=i&amp;rct=j&amp;q=caveolae&amp;source=images&amp;cd=&amp;cad=rja&amp;docid=XPh3rFRihxD5JM&amp;tbnid=gjrLBLuA1-gkVM:&amp;ved=0CAUQjRw&amp;url=http://www.ruf.rice.edu/~rur/issue1_files/razani.html&amp;ei=E4DPUd7KIqi30AGT14GQBQ&amp;bvm=bv.48572450,d.dmQ&amp;psig=AFQjCNFb4ReNSyu5vZrfI6OfQmobNDNb0w&amp;ust=1372639620123247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Joann.Carlson@rutgers.edu" TargetMode="External"/><Relationship Id="rId7" Type="http://schemas.openxmlformats.org/officeDocument/2006/relationships/hyperlink" Target="mailto:patrick.walker@arkanalabs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bstotter@wustl.edu" TargetMode="External"/><Relationship Id="rId5" Type="http://schemas.openxmlformats.org/officeDocument/2006/relationships/hyperlink" Target="mailto:shina.menon@seattlechildrens.org" TargetMode="External"/><Relationship Id="rId4" Type="http://schemas.openxmlformats.org/officeDocument/2006/relationships/hyperlink" Target="mailto:rkremsdorf@Lifespan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1981200" y="1676400"/>
            <a:ext cx="8001000" cy="420409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SzPct val="25000"/>
              <a:buNone/>
            </a:pPr>
            <a:r>
              <a:rPr lang="en-US" sz="3200" b="1" dirty="0"/>
              <a:t>Case # 11</a:t>
            </a:r>
          </a:p>
          <a:p>
            <a:pPr marL="0" indent="0" algn="ctr">
              <a:spcBef>
                <a:spcPts val="0"/>
              </a:spcBef>
              <a:buSzPct val="25000"/>
              <a:buNone/>
            </a:pPr>
            <a:endParaRPr lang="en-US" sz="3200" b="1" dirty="0"/>
          </a:p>
          <a:p>
            <a:pPr marL="0" indent="0" algn="ctr">
              <a:spcBef>
                <a:spcPts val="0"/>
              </a:spcBef>
              <a:buSzPct val="25000"/>
              <a:buNone/>
            </a:pPr>
            <a:endParaRPr lang="en-US" sz="3200" b="1" dirty="0"/>
          </a:p>
          <a:p>
            <a:pPr marL="0" indent="0" algn="ctr">
              <a:buSzPct val="25000"/>
              <a:buNone/>
            </a:pPr>
            <a:r>
              <a:rPr lang="en-US" sz="3200" b="1" dirty="0"/>
              <a:t>May 2022</a:t>
            </a:r>
          </a:p>
          <a:p>
            <a:pPr marL="0" indent="0" algn="ctr">
              <a:buNone/>
            </a:pPr>
            <a:endParaRPr sz="2800" b="1" dirty="0"/>
          </a:p>
          <a:p>
            <a:pPr marL="0" indent="0" algn="ctr">
              <a:buSzPct val="25000"/>
              <a:buNone/>
            </a:pPr>
            <a:r>
              <a:rPr lang="en-US" sz="2800" b="1" dirty="0"/>
              <a:t>ASPN Member Education Committee</a:t>
            </a:r>
          </a:p>
          <a:p>
            <a:pPr marL="0" indent="0" algn="ctr">
              <a:buSzPct val="25000"/>
              <a:buNone/>
            </a:pPr>
            <a:r>
              <a:rPr lang="en-US" sz="2400" b="1" dirty="0"/>
              <a:t>Joann </a:t>
            </a:r>
            <a:r>
              <a:rPr lang="en-US" sz="2400" b="1" dirty="0" err="1"/>
              <a:t>Spinale</a:t>
            </a:r>
            <a:r>
              <a:rPr lang="en-US" sz="2400" b="1" dirty="0"/>
              <a:t> Carlson, MD</a:t>
            </a:r>
          </a:p>
          <a:p>
            <a:pPr marL="0" indent="0" algn="ctr">
              <a:buSzPct val="25000"/>
              <a:buNone/>
            </a:pPr>
            <a:r>
              <a:rPr lang="en-US" sz="2400" b="1" dirty="0"/>
              <a:t>Robin Kremsdorf, MD</a:t>
            </a:r>
            <a:br>
              <a:rPr lang="en-US" sz="2400" b="1" dirty="0"/>
            </a:br>
            <a:r>
              <a:rPr lang="en-US" sz="2400" b="1" dirty="0"/>
              <a:t>Shina Menon, MD</a:t>
            </a:r>
          </a:p>
          <a:p>
            <a:pPr marL="0" indent="0" algn="ctr">
              <a:buSzPct val="25000"/>
              <a:buNone/>
            </a:pPr>
            <a:r>
              <a:rPr lang="en-US" sz="2400" b="1" dirty="0"/>
              <a:t>Brian </a:t>
            </a:r>
            <a:r>
              <a:rPr lang="en-US" sz="2400" b="1" dirty="0" err="1"/>
              <a:t>Stotter</a:t>
            </a:r>
            <a:r>
              <a:rPr lang="en-US" sz="2400" b="1" dirty="0"/>
              <a:t>, MD</a:t>
            </a:r>
          </a:p>
          <a:p>
            <a:pPr marL="0" indent="0" algn="ctr">
              <a:buSzPct val="25000"/>
              <a:buNone/>
            </a:pPr>
            <a:r>
              <a:rPr lang="en-US" sz="2400" b="1" dirty="0"/>
              <a:t>Patrick D. Walker, MD</a:t>
            </a:r>
            <a:endParaRPr lang="en-US" sz="1600" b="1" dirty="0"/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2209800" y="533400"/>
            <a:ext cx="7620000" cy="85725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US" sz="3000" dirty="0"/>
              <a:t>ASPN Renal Pathology Course</a:t>
            </a:r>
          </a:p>
        </p:txBody>
      </p:sp>
    </p:spTree>
    <p:extLst>
      <p:ext uri="{BB962C8B-B14F-4D97-AF65-F5344CB8AC3E}">
        <p14:creationId xmlns:p14="http://schemas.microsoft.com/office/powerpoint/2010/main" val="3185753715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94FEBA-5E63-4B2B-BBCD-4FBEA2BF6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2400" b="0" i="0" u="none" strike="noStrike" baseline="0" dirty="0">
                <a:latin typeface="Arial" panose="020B0604020202020204" pitchFamily="34" charset="0"/>
              </a:rPr>
              <a:t>Right kidney measuring 6.8 cm (previous 8 cm), left kidney measuring 7.4 cm (previous 7 cm). Position and contour  normal. Parenchymal echogenicity is normal bilaterally, new right-sided parenchymal thinning. No collecting system dilatation. No distal ureteral dilation at the level of the partially distended urinary bladder. </a:t>
            </a:r>
          </a:p>
          <a:p>
            <a:pPr algn="l" rtl="0"/>
            <a:r>
              <a:rPr lang="en-US" sz="2400" b="0" i="0" u="none" strike="noStrike" baseline="0" dirty="0">
                <a:latin typeface="Arial" panose="020B0604020202020204" pitchFamily="34" charset="0"/>
              </a:rPr>
              <a:t>Bilateral </a:t>
            </a:r>
            <a:r>
              <a:rPr lang="en-US" sz="2400" b="0" i="0" u="none" strike="noStrike" baseline="0" dirty="0" err="1">
                <a:latin typeface="Arial" panose="020B0604020202020204" pitchFamily="34" charset="0"/>
              </a:rPr>
              <a:t>tardus</a:t>
            </a:r>
            <a:r>
              <a:rPr lang="en-US" sz="24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</a:rPr>
              <a:t>parvus</a:t>
            </a:r>
            <a:r>
              <a:rPr lang="en-US" sz="2400" b="0" i="0" u="none" strike="noStrike" baseline="0" dirty="0">
                <a:latin typeface="Arial" panose="020B0604020202020204" pitchFamily="34" charset="0"/>
              </a:rPr>
              <a:t> waveforms within the kidneys without evidence of focal narrowing with either main renal artery, may reflect a result of overall poor perfusion.</a:t>
            </a:r>
            <a:endParaRPr lang="en-US" sz="40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E085D8-9D81-4178-8E72-AECC96916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Renal ultrasound</a:t>
            </a:r>
          </a:p>
        </p:txBody>
      </p:sp>
    </p:spTree>
    <p:extLst>
      <p:ext uri="{BB962C8B-B14F-4D97-AF65-F5344CB8AC3E}">
        <p14:creationId xmlns:p14="http://schemas.microsoft.com/office/powerpoint/2010/main" val="319755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4416D4-A8EA-45A0-A54F-336FEB90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+mj-lt"/>
              </a:rPr>
              <a:t>July 2017: Urine BK  &gt; 5,000,000 (log 6.7)</a:t>
            </a:r>
          </a:p>
          <a:p>
            <a:pPr marL="1447800" lvl="7" indent="0">
              <a:buNone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Serum BK : negative</a:t>
            </a:r>
          </a:p>
          <a:p>
            <a:r>
              <a:rPr lang="en-US" sz="2400" dirty="0">
                <a:latin typeface="+mj-lt"/>
              </a:rPr>
              <a:t>Aug 2017: Urine BK  &gt; 5,000,000 (log 6.7)</a:t>
            </a:r>
          </a:p>
          <a:p>
            <a:pPr marL="1447800" lvl="7" indent="0">
              <a:buNone/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Serum BK : 5,011,872 (log 6.7)</a:t>
            </a:r>
          </a:p>
          <a:p>
            <a:r>
              <a:rPr lang="en-US" sz="2400" dirty="0">
                <a:latin typeface="+mn-lt"/>
              </a:rPr>
              <a:t>CMV PCR, EBV PCR both negative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69C271-0370-48BA-B7BE-D6654601C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Viruses</a:t>
            </a:r>
          </a:p>
        </p:txBody>
      </p:sp>
    </p:spTree>
    <p:extLst>
      <p:ext uri="{BB962C8B-B14F-4D97-AF65-F5344CB8AC3E}">
        <p14:creationId xmlns:p14="http://schemas.microsoft.com/office/powerpoint/2010/main" val="2409640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B00F36-8FC3-4CBE-B388-4E0DBFEE8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Add comments in chat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85EC4F-B32E-4B73-8D07-238B2591B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you do now?</a:t>
            </a:r>
          </a:p>
        </p:txBody>
      </p:sp>
    </p:spTree>
    <p:extLst>
      <p:ext uri="{BB962C8B-B14F-4D97-AF65-F5344CB8AC3E}">
        <p14:creationId xmlns:p14="http://schemas.microsoft.com/office/powerpoint/2010/main" val="2010346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70A22-3FFB-1D48-B252-E25BF1ED6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Kidney biopsy was done</a:t>
            </a:r>
          </a:p>
        </p:txBody>
      </p:sp>
    </p:spTree>
    <p:extLst>
      <p:ext uri="{BB962C8B-B14F-4D97-AF65-F5344CB8AC3E}">
        <p14:creationId xmlns:p14="http://schemas.microsoft.com/office/powerpoint/2010/main" val="2924291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Renal Biopsy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Pat Walker</a:t>
            </a:r>
          </a:p>
        </p:txBody>
      </p:sp>
    </p:spTree>
    <p:extLst>
      <p:ext uri="{BB962C8B-B14F-4D97-AF65-F5344CB8AC3E}">
        <p14:creationId xmlns:p14="http://schemas.microsoft.com/office/powerpoint/2010/main" val="142551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45720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430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4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43000"/>
            <a:ext cx="4566564" cy="365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21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45720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8646"/>
            <a:ext cx="4572000" cy="36619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2474" y="5410201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Viral Nuclear Change</a:t>
            </a:r>
          </a:p>
        </p:txBody>
      </p:sp>
    </p:spTree>
    <p:extLst>
      <p:ext uri="{BB962C8B-B14F-4D97-AF65-F5344CB8AC3E}">
        <p14:creationId xmlns:p14="http://schemas.microsoft.com/office/powerpoint/2010/main" val="2101412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8646"/>
            <a:ext cx="4572000" cy="36619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38646"/>
            <a:ext cx="4572000" cy="36619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8284" y="5410201"/>
            <a:ext cx="2515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SV40 stain for Polyoma Virus</a:t>
            </a:r>
          </a:p>
        </p:txBody>
      </p:sp>
    </p:spTree>
    <p:extLst>
      <p:ext uri="{BB962C8B-B14F-4D97-AF65-F5344CB8AC3E}">
        <p14:creationId xmlns:p14="http://schemas.microsoft.com/office/powerpoint/2010/main" val="2863851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981200" y="1481138"/>
            <a:ext cx="8229600" cy="14144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Negative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IgG, IgM, IgA, C3, C1q, C4, Fibrinogen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Immunofluorescence Microscopy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981200" y="2743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75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  <a:rtl val="0"/>
              </a:defRPr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 sz="3075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3075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3075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3075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342900" marR="0" indent="0" algn="l" rtl="0">
              <a:spcBef>
                <a:spcPts val="0"/>
              </a:spcBef>
              <a:spcAft>
                <a:spcPts val="0"/>
              </a:spcAft>
              <a:defRPr sz="3075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685800" marR="0" indent="0" algn="l" rtl="0">
              <a:spcBef>
                <a:spcPts val="0"/>
              </a:spcBef>
              <a:spcAft>
                <a:spcPts val="0"/>
              </a:spcAft>
              <a:defRPr sz="3075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1028700" marR="0" indent="0" algn="l" rtl="0">
              <a:spcBef>
                <a:spcPts val="0"/>
              </a:spcBef>
              <a:spcAft>
                <a:spcPts val="0"/>
              </a:spcAft>
              <a:defRPr sz="3075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1371600" marR="0" indent="0" algn="l" rtl="0">
              <a:spcBef>
                <a:spcPts val="0"/>
              </a:spcBef>
              <a:spcAft>
                <a:spcPts val="0"/>
              </a:spcAft>
              <a:defRPr sz="3075" b="1" i="0" u="none" strike="noStrike" cap="none" baseline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Electron Microscopy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981200" y="3733801"/>
            <a:ext cx="8229600" cy="14144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73844" marR="0" indent="-11020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●"/>
              <a:defRPr sz="2025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  <a:rtl val="0"/>
              </a:defRPr>
            </a:lvl1pPr>
            <a:lvl2pPr marL="465535" marR="0" indent="-70247" algn="l" rtl="0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◦"/>
              <a:defRPr sz="1725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  <a:rtl val="0"/>
              </a:defRPr>
            </a:lvl2pPr>
            <a:lvl3pPr marL="644129" marR="0" indent="-77390" algn="l" rtl="0">
              <a:lnSpc>
                <a:spcPct val="100000"/>
              </a:lnSpc>
              <a:spcBef>
                <a:spcPts val="263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575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  <a:rtl val="0"/>
              </a:defRPr>
            </a:lvl3pPr>
            <a:lvl4pPr marL="857250" marR="0" indent="-80963" algn="l" rtl="0">
              <a:lnSpc>
                <a:spcPct val="100000"/>
              </a:lnSpc>
              <a:spcBef>
                <a:spcPts val="263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425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  <a:rtl val="0"/>
              </a:defRPr>
            </a:lvl4pPr>
            <a:lvl5pPr marL="1028700" marR="0" indent="-85725" algn="l" rtl="0">
              <a:lnSpc>
                <a:spcPct val="100000"/>
              </a:lnSpc>
              <a:spcBef>
                <a:spcPts val="263"/>
              </a:spcBef>
              <a:spcAft>
                <a:spcPts val="0"/>
              </a:spcAft>
              <a:buClr>
                <a:schemeClr val="accent2"/>
              </a:buClr>
              <a:buFont typeface="Noto Symbol"/>
              <a:buChar char="⚫"/>
              <a:defRPr sz="180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  <a:rtl val="0"/>
              </a:defRPr>
            </a:lvl5pPr>
            <a:lvl6pPr marL="1200150" marR="0" indent="-85725" algn="l" rtl="0">
              <a:lnSpc>
                <a:spcPct val="100000"/>
              </a:lnSpc>
              <a:spcBef>
                <a:spcPts val="263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35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  <a:rtl val="0"/>
              </a:defRPr>
            </a:lvl6pPr>
            <a:lvl7pPr marL="1371600" marR="0" indent="-95250" algn="l" rtl="0">
              <a:lnSpc>
                <a:spcPct val="100000"/>
              </a:lnSpc>
              <a:spcBef>
                <a:spcPts val="263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20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  <a:rtl val="0"/>
              </a:defRPr>
            </a:lvl7pPr>
            <a:lvl8pPr marL="1543050" marR="0" indent="-95250" algn="l" rtl="0">
              <a:lnSpc>
                <a:spcPct val="100000"/>
              </a:lnSpc>
              <a:spcBef>
                <a:spcPts val="263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20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  <a:rtl val="0"/>
              </a:defRPr>
            </a:lvl8pPr>
            <a:lvl9pPr marL="1714500" marR="0" indent="-95250" algn="l" rtl="0">
              <a:lnSpc>
                <a:spcPct val="100000"/>
              </a:lnSpc>
              <a:spcBef>
                <a:spcPts val="263"/>
              </a:spcBef>
              <a:spcAft>
                <a:spcPts val="0"/>
              </a:spcAft>
              <a:buClr>
                <a:schemeClr val="accent3"/>
              </a:buClr>
              <a:buFont typeface="Noto Symbol"/>
              <a:buChar char="◾"/>
              <a:defRPr sz="1200" b="0" i="0" u="none" strike="noStrike" cap="none" baseline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Changes</a:t>
            </a:r>
          </a:p>
        </p:txBody>
      </p:sp>
    </p:spTree>
    <p:extLst>
      <p:ext uri="{BB962C8B-B14F-4D97-AF65-F5344CB8AC3E}">
        <p14:creationId xmlns:p14="http://schemas.microsoft.com/office/powerpoint/2010/main" val="1605173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4338" indent="-258366">
              <a:spcAft>
                <a:spcPts val="450"/>
              </a:spcAft>
              <a:buFont typeface="Arial" charset="0"/>
              <a:buChar char="•"/>
            </a:pPr>
            <a:r>
              <a:rPr lang="en-US" dirty="0"/>
              <a:t>First Monday of every odd month alternating with Radiology Conference (next Radiology Conference Date: June 7th)</a:t>
            </a:r>
          </a:p>
          <a:p>
            <a:pPr marL="414338" indent="-258366">
              <a:spcAft>
                <a:spcPts val="450"/>
              </a:spcAft>
              <a:buFont typeface="Arial" charset="0"/>
              <a:buChar char="•"/>
            </a:pPr>
            <a:r>
              <a:rPr lang="en-US" dirty="0"/>
              <a:t>3 PM Eastern Standard Time</a:t>
            </a:r>
          </a:p>
          <a:p>
            <a:pPr marL="414338" indent="-258366">
              <a:spcAft>
                <a:spcPts val="450"/>
              </a:spcAft>
              <a:buFont typeface="Arial" charset="0"/>
              <a:buChar char="•"/>
            </a:pPr>
            <a:r>
              <a:rPr lang="en-US" dirty="0"/>
              <a:t>12 core lectures including audience choice and stump the pathologist</a:t>
            </a:r>
          </a:p>
          <a:p>
            <a:pPr marL="414338" indent="-258366">
              <a:spcAft>
                <a:spcPts val="450"/>
              </a:spcAft>
              <a:buFont typeface="Arial" charset="0"/>
              <a:buChar char="•"/>
            </a:pPr>
            <a:r>
              <a:rPr lang="en-US" dirty="0"/>
              <a:t>We encourage participation! Please ask questions and add comments in the </a:t>
            </a:r>
            <a:r>
              <a:rPr lang="en-US" u="sng" dirty="0"/>
              <a:t>chat box.</a:t>
            </a:r>
          </a:p>
          <a:p>
            <a:pPr marL="414338" indent="-258366">
              <a:spcAft>
                <a:spcPts val="450"/>
              </a:spcAft>
              <a:buFont typeface="Arial" charset="0"/>
              <a:buChar char="•"/>
            </a:pPr>
            <a:r>
              <a:rPr lang="en-US" b="1" dirty="0"/>
              <a:t>If there is background noise:</a:t>
            </a:r>
          </a:p>
          <a:p>
            <a:pPr marL="650082" lvl="1" indent="-257175">
              <a:spcAft>
                <a:spcPts val="45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Please mute your phone/computer</a:t>
            </a:r>
          </a:p>
          <a:p>
            <a:pPr marL="650082" lvl="1" indent="-257175">
              <a:spcAft>
                <a:spcPts val="45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Otherwise, please use the microphone so you can participate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the Path Course</a:t>
            </a:r>
          </a:p>
        </p:txBody>
      </p:sp>
    </p:spTree>
    <p:extLst>
      <p:ext uri="{BB962C8B-B14F-4D97-AF65-F5344CB8AC3E}">
        <p14:creationId xmlns:p14="http://schemas.microsoft.com/office/powerpoint/2010/main" val="2109256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26BFA-0452-46EB-9103-33E3448EE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ea typeface="+mn-lt"/>
                <a:cs typeface="+mn-lt"/>
              </a:rPr>
              <a:t>BK Nephritis</a:t>
            </a:r>
          </a:p>
          <a:p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E7A45-E2F5-4471-86B6-356FA337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Biopsy Diagnosis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31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26BFA-0452-46EB-9103-33E3448EE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ea typeface="+mn-lt"/>
                <a:cs typeface="+mn-lt"/>
              </a:rPr>
              <a:t>Renal biopsy for any indication in this population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ea typeface="+mn-lt"/>
                <a:cs typeface="+mn-lt"/>
              </a:rPr>
              <a:t>Always stain with SV40 for polyoma virus</a:t>
            </a:r>
          </a:p>
          <a:p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E7A45-E2F5-4471-86B6-356FA337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Non-Renal Solid Organ Transplants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188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 Expert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03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10744200" cy="1905000"/>
          </a:xfrm>
        </p:spPr>
        <p:txBody>
          <a:bodyPr/>
          <a:lstStyle/>
          <a:p>
            <a:r>
              <a:rPr lang="en-US" dirty="0"/>
              <a:t>BK Polyoma Virus Nephropathy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2154" y="3429000"/>
            <a:ext cx="6400800" cy="2438400"/>
          </a:xfrm>
        </p:spPr>
        <p:txBody>
          <a:bodyPr/>
          <a:lstStyle/>
          <a:p>
            <a:r>
              <a:rPr lang="en-US" sz="3600" dirty="0"/>
              <a:t>Benjamin </a:t>
            </a:r>
            <a:r>
              <a:rPr lang="en-US" sz="3600" dirty="0" err="1"/>
              <a:t>Laskin</a:t>
            </a:r>
            <a:r>
              <a:rPr lang="en-US" sz="3600" dirty="0"/>
              <a:t>, MD</a:t>
            </a:r>
            <a:endParaRPr lang="en-US" sz="3600" b="1" dirty="0"/>
          </a:p>
          <a:p>
            <a:r>
              <a:rPr lang="en-US" dirty="0"/>
              <a:t>Associate Professor of Pediatrics</a:t>
            </a:r>
          </a:p>
          <a:p>
            <a:r>
              <a:rPr lang="en-US" dirty="0"/>
              <a:t>Division of Nephrology</a:t>
            </a:r>
          </a:p>
          <a:p>
            <a:r>
              <a:rPr lang="en-US" dirty="0"/>
              <a:t>The Children’s Hospital of Philadelphia</a:t>
            </a:r>
          </a:p>
        </p:txBody>
      </p:sp>
    </p:spTree>
    <p:extLst>
      <p:ext uri="{BB962C8B-B14F-4D97-AF65-F5344CB8AC3E}">
        <p14:creationId xmlns:p14="http://schemas.microsoft.com/office/powerpoint/2010/main" val="3762985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BK polyomavirus (</a:t>
            </a:r>
            <a:r>
              <a:rPr lang="en-US" altLang="en-US" dirty="0" err="1"/>
              <a:t>BKPyV</a:t>
            </a:r>
            <a:r>
              <a:rPr lang="en-US" altLang="en-US" dirty="0"/>
              <a:t>)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 err="1"/>
              <a:t>BKPyV</a:t>
            </a:r>
            <a:r>
              <a:rPr lang="en-US" altLang="en-US" sz="2400" dirty="0"/>
              <a:t>, similar to other DNA viruses (CMV, EBV), establishes a latent state after primary infection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BKPyV</a:t>
            </a:r>
            <a:r>
              <a:rPr lang="en-US" altLang="en-US" sz="2400" dirty="0"/>
              <a:t> infects about 90% of the general population by 10 years of age and then remains dormant in the urothelial cells of the kidney and bladder</a:t>
            </a:r>
          </a:p>
          <a:p>
            <a:endParaRPr lang="en-US" altLang="en-US" sz="2400" dirty="0"/>
          </a:p>
          <a:p>
            <a:r>
              <a:rPr lang="en-US" altLang="en-US" sz="2400" dirty="0"/>
              <a:t>Clinical disease is almost exclusively limited to patients receiving immunosuppression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Hemorrhagic cystitis after HCT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Nephropathy after kidney transplant   </a:t>
            </a:r>
          </a:p>
          <a:p>
            <a:endParaRPr lang="en-US" altLang="en-US" sz="1000" dirty="0"/>
          </a:p>
          <a:p>
            <a:endParaRPr lang="en-US" altLang="en-US" sz="1000" baseline="30000" dirty="0"/>
          </a:p>
          <a:p>
            <a:endParaRPr lang="en-US" altLang="en-US" sz="1000" baseline="30000" dirty="0"/>
          </a:p>
        </p:txBody>
      </p:sp>
    </p:spTree>
    <p:extLst>
      <p:ext uri="{BB962C8B-B14F-4D97-AF65-F5344CB8AC3E}">
        <p14:creationId xmlns:p14="http://schemas.microsoft.com/office/powerpoint/2010/main" val="1024714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9601200" cy="914400"/>
          </a:xfrm>
        </p:spPr>
        <p:txBody>
          <a:bodyPr/>
          <a:lstStyle/>
          <a:p>
            <a:r>
              <a:rPr lang="en-US" altLang="en-US" sz="3200" dirty="0" err="1"/>
              <a:t>BKPyV</a:t>
            </a:r>
            <a:r>
              <a:rPr lang="en-US" altLang="en-US" sz="3200" dirty="0"/>
              <a:t> after kidney transplant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6273800"/>
            <a:ext cx="86868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Hirsch HH et al Prospective study of polyomavirus type BK replication and nephropathy in renal-transplant recipients. N Engl J Med. 2002 Aug 15;347(7):488-96. </a:t>
            </a:r>
          </a:p>
        </p:txBody>
      </p:sp>
    </p:spTree>
    <p:extLst>
      <p:ext uri="{BB962C8B-B14F-4D97-AF65-F5344CB8AC3E}">
        <p14:creationId xmlns:p14="http://schemas.microsoft.com/office/powerpoint/2010/main" val="1540914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066800" y="149224"/>
            <a:ext cx="9220200" cy="993776"/>
          </a:xfrm>
        </p:spPr>
        <p:txBody>
          <a:bodyPr/>
          <a:lstStyle/>
          <a:p>
            <a:r>
              <a:rPr lang="en-US" altLang="en-US" sz="3200" dirty="0" err="1"/>
              <a:t>BKPyV</a:t>
            </a:r>
            <a:r>
              <a:rPr lang="en-US" altLang="en-US" sz="3200" dirty="0"/>
              <a:t> after kidney transplant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2286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81200" y="3657600"/>
          <a:ext cx="8153400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7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45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00" marB="4570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 detect biopsy-proven</a:t>
                      </a:r>
                      <a:r>
                        <a:rPr lang="en-US" sz="1800" baseline="0" dirty="0"/>
                        <a:t> BK virus nephropathy</a:t>
                      </a:r>
                      <a:endParaRPr lang="en-US" sz="1800" dirty="0"/>
                    </a:p>
                  </a:txBody>
                  <a:tcPr marT="45700" marB="45700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Sens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Spec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PPV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NPV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Decoy cells in urine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100%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71%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29%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100%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Viremia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100%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88%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50%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100%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705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2133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6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990600"/>
            <a:ext cx="2057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0" y="6400801"/>
            <a:ext cx="8839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Hirsch HH et al. N Engl J Med. 2002;347(7):488-96. Nickeleit V et al. N Engl J Med. 2000;342(18):1309-15.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00" y="3124200"/>
            <a:ext cx="1600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i="1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Decoy Cells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3124200"/>
            <a:ext cx="1600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i="1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Nephropathy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0" y="3124200"/>
            <a:ext cx="1600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i="1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LTA staining</a:t>
            </a:r>
          </a:p>
        </p:txBody>
      </p:sp>
      <p:sp>
        <p:nvSpPr>
          <p:cNvPr id="28711" name="TextBox 12"/>
          <p:cNvSpPr txBox="1">
            <a:spLocks noChangeArrowheads="1"/>
          </p:cNvSpPr>
          <p:nvPr/>
        </p:nvSpPr>
        <p:spPr bwMode="auto">
          <a:xfrm>
            <a:off x="1981200" y="5334001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All subjects with nephropathy had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BKPyV</a:t>
            </a:r>
            <a:r>
              <a:rPr lang="en-US" altLang="en-US" sz="2400" b="1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 viremia: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u="sng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≥ 7700 copies/mL</a:t>
            </a:r>
          </a:p>
        </p:txBody>
      </p:sp>
    </p:spTree>
    <p:extLst>
      <p:ext uri="{BB962C8B-B14F-4D97-AF65-F5344CB8AC3E}">
        <p14:creationId xmlns:p14="http://schemas.microsoft.com/office/powerpoint/2010/main" val="3150892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10210800" cy="1143000"/>
          </a:xfrm>
        </p:spPr>
        <p:txBody>
          <a:bodyPr/>
          <a:lstStyle/>
          <a:p>
            <a:r>
              <a:rPr lang="en-US" altLang="en-US" sz="3600" dirty="0"/>
              <a:t>Biologic significance of viremia 10,000 copies/mL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1981200" y="1676401"/>
            <a:ext cx="8458200" cy="4525963"/>
          </a:xfrm>
        </p:spPr>
        <p:txBody>
          <a:bodyPr/>
          <a:lstStyle/>
          <a:p>
            <a:r>
              <a:rPr lang="en-US" altLang="en-US" sz="2800" dirty="0"/>
              <a:t>Viruses replicate on a logarithmic scale</a:t>
            </a:r>
          </a:p>
          <a:p>
            <a:endParaRPr lang="en-US" altLang="en-US" sz="2800" dirty="0"/>
          </a:p>
          <a:p>
            <a:r>
              <a:rPr lang="en-US" altLang="en-US" sz="2800" dirty="0" err="1"/>
              <a:t>Adenoviremia</a:t>
            </a:r>
            <a:r>
              <a:rPr lang="en-US" altLang="en-US" sz="2800" dirty="0"/>
              <a:t> &gt;10,000 copies/mL associated with clinical disease </a:t>
            </a:r>
            <a:r>
              <a:rPr lang="en-US" altLang="en-US" sz="1600" dirty="0"/>
              <a:t>(Lee et al, BBMT, 2013)</a:t>
            </a:r>
          </a:p>
          <a:p>
            <a:endParaRPr lang="en-US" altLang="en-US" sz="1600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dirty="0"/>
              <a:t>Further </a:t>
            </a:r>
            <a:r>
              <a:rPr lang="en-US" altLang="en-US" sz="2800" dirty="0" err="1"/>
              <a:t>BKPyV</a:t>
            </a:r>
            <a:r>
              <a:rPr lang="en-US" altLang="en-US" sz="2800" dirty="0"/>
              <a:t> viremia data:</a:t>
            </a:r>
          </a:p>
          <a:p>
            <a:r>
              <a:rPr lang="en-US" altLang="en-US" sz="2800" dirty="0"/>
              <a:t>1000 copies/mL=1 lysed tubular cell/day</a:t>
            </a:r>
          </a:p>
          <a:p>
            <a:endParaRPr lang="en-US" altLang="en-US" sz="2800" dirty="0"/>
          </a:p>
          <a:p>
            <a:r>
              <a:rPr lang="en-US" altLang="en-US" sz="2800" dirty="0"/>
              <a:t>50,000 copies/mL= 125,000 lysed tubular cells/day </a:t>
            </a:r>
            <a:r>
              <a:rPr lang="en-US" altLang="en-US" sz="1600" dirty="0"/>
              <a:t>(Funk and Hirsch, CID, 2009)</a:t>
            </a:r>
            <a:endParaRPr lang="en-US" altLang="en-US" sz="2800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1583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46672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Is the 10,000 cutoff valid across centers?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600200"/>
            <a:ext cx="20574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BKPyV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exists as 4 genotypes with </a:t>
            </a:r>
            <a:r>
              <a:rPr lang="en-US" sz="2000" b="1" kern="1200" dirty="0">
                <a:solidFill>
                  <a:srgbClr val="92D05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geographic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and evolutionary variation!</a:t>
            </a:r>
            <a:endParaRPr lang="en-US" sz="2000" kern="1200" dirty="0">
              <a:solidFill>
                <a:prstClr val="black"/>
              </a:solidFill>
              <a:latin typeface="Arial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6063" y="6477000"/>
            <a:ext cx="4953001" cy="3381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Zhong S et al. J Gen Virol. 2009; 90(Pt 1):144-52.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6443246"/>
            <a:ext cx="57911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Trofe-Clark J, et al. Am J Transplant. 2013 Apr;13(4):1112-3.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1371601"/>
            <a:ext cx="3429000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Kidney transplant case report: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National reference laboratory showed a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BKPyV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load &lt;325 copies/mL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Testing at the treating institution had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BKPyV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loads of 46,000-86,000 copies/mL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Patient had biopsy-proven nephropathy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patient was infected with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BKPyV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genotype IV</a:t>
            </a:r>
          </a:p>
        </p:txBody>
      </p:sp>
      <p:pic>
        <p:nvPicPr>
          <p:cNvPr id="30728" name="Picture 4" descr="http://t2.gstatic.com/images?q=tbn:ANd9GcQxuNY14CMo-ckDZKSjjkT59EmZH4N0HIVV0WScJoKHykMqDrU1YAdWg3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86200"/>
            <a:ext cx="21336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6858000" y="1524000"/>
            <a:ext cx="0" cy="49530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358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Immune Control</a:t>
            </a:r>
          </a:p>
        </p:txBody>
      </p:sp>
      <p:sp>
        <p:nvSpPr>
          <p:cNvPr id="31747" name="TextBox 6"/>
          <p:cNvSpPr txBox="1">
            <a:spLocks noChangeArrowheads="1"/>
          </p:cNvSpPr>
          <p:nvPr/>
        </p:nvSpPr>
        <p:spPr bwMode="auto">
          <a:xfrm>
            <a:off x="1752600" y="1447800"/>
            <a:ext cx="8915400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Similar to CMV/EBV, virus-specific T-cells control </a:t>
            </a:r>
            <a:r>
              <a:rPr lang="en-US" alt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BKPyV</a:t>
            </a:r>
            <a:r>
              <a:rPr lang="en-US" alt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 infection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kern="1200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Antibodies may neutralize infection or be a </a:t>
            </a:r>
            <a:r>
              <a:rPr lang="ja-JP" alt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“</a:t>
            </a:r>
            <a:r>
              <a:rPr lang="en-US" altLang="ja-JP" sz="20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marker</a:t>
            </a:r>
            <a:r>
              <a:rPr lang="ja-JP" alt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”</a:t>
            </a:r>
            <a:r>
              <a:rPr lang="en-US" altLang="ja-JP" sz="20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 of cell-mediated viral control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kern="1200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Alternatively, humoral responses may help to clear </a:t>
            </a:r>
            <a:r>
              <a:rPr lang="en-US" alt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BKPyV</a:t>
            </a:r>
            <a:r>
              <a:rPr lang="en-US" altLang="en-US" sz="20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 from the blood, but be less effective at the site of intracellular tissue injury in the kidney or bladder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kern="1200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31748" name="Picture 2" descr="http://www.ruf.rice.edu/~rur/issue1_files/Faculty/FAC_BR_fig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3" r="28358"/>
          <a:stretch>
            <a:fillRect/>
          </a:stretch>
        </p:blipFill>
        <p:spPr bwMode="auto">
          <a:xfrm>
            <a:off x="6096000" y="4419601"/>
            <a:ext cx="3200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 descr="Polyomavirus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572000"/>
            <a:ext cx="58261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 descr="Polyomavirus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4038600"/>
            <a:ext cx="58261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 descr="antibod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7264">
            <a:off x="4538663" y="4610101"/>
            <a:ext cx="812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rved Down Arrow 16"/>
          <p:cNvSpPr/>
          <p:nvPr/>
        </p:nvSpPr>
        <p:spPr>
          <a:xfrm>
            <a:off x="7086600" y="4038600"/>
            <a:ext cx="685800" cy="304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kern="1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33600" y="4191000"/>
            <a:ext cx="2286000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i="1" kern="12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BKPyV</a:t>
            </a:r>
            <a:r>
              <a:rPr lang="en-US" sz="1800" i="1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endocytosis occurs slowly, potentially allowing greater time for neutralizing antibodies to prevent infection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74214" y="5435025"/>
            <a:ext cx="2541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Dugan AS, et al. Transpl Infect Dis. 2006</a:t>
            </a:r>
          </a:p>
        </p:txBody>
      </p:sp>
    </p:spTree>
    <p:extLst>
      <p:ext uri="{BB962C8B-B14F-4D97-AF65-F5344CB8AC3E}">
        <p14:creationId xmlns:p14="http://schemas.microsoft.com/office/powerpoint/2010/main" val="3553255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0" y="762000"/>
            <a:ext cx="8077200" cy="4876800"/>
          </a:xfrm>
        </p:spPr>
        <p:txBody>
          <a:bodyPr/>
          <a:lstStyle/>
          <a:p>
            <a:pPr algn="ctr"/>
            <a:r>
              <a:rPr lang="en-US" dirty="0"/>
              <a:t>Case Presentation: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6 </a:t>
            </a:r>
            <a:r>
              <a:rPr lang="en-US" dirty="0" err="1"/>
              <a:t>yo</a:t>
            </a:r>
            <a:r>
              <a:rPr lang="en-US" dirty="0"/>
              <a:t> with heart transplant and rising serum creatinine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2125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6">
            <a:extLst>
              <a:ext uri="{FF2B5EF4-FFF2-40B4-BE49-F238E27FC236}">
                <a16:creationId xmlns:a16="http://schemas.microsoft.com/office/drawing/2014/main" id="{05B4A5E7-AC87-48B5-AF6C-01ACE30BB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19"/>
          <a:stretch>
            <a:fillRect/>
          </a:stretch>
        </p:blipFill>
        <p:spPr bwMode="auto">
          <a:xfrm>
            <a:off x="1524001" y="609600"/>
            <a:ext cx="42195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>
            <a:extLst>
              <a:ext uri="{FF2B5EF4-FFF2-40B4-BE49-F238E27FC236}">
                <a16:creationId xmlns:a16="http://schemas.microsoft.com/office/drawing/2014/main" id="{4E57D7EF-D5DA-4DAB-A6AC-FC2ACC30F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414" y="1905001"/>
            <a:ext cx="48355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1070 blood samples, median 6 per subject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kern="120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97% were negative for viremia pre-HCT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kern="120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47% had post-HCT viremia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kern="120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19% had peak viremia ≥10,000 copies/mL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1800" kern="120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86586818-1A8D-4C48-AB1C-8244FCB7A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5357814"/>
            <a:ext cx="4278312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EA68F1C-AC9A-4123-ADBE-B19F6E56BBE9}"/>
              </a:ext>
            </a:extLst>
          </p:cNvPr>
          <p:cNvGraphicFramePr>
            <a:graphicFrameLocks noGrp="1"/>
          </p:cNvGraphicFramePr>
          <p:nvPr/>
        </p:nvGraphicFramePr>
        <p:xfrm>
          <a:off x="1709738" y="1187451"/>
          <a:ext cx="8704262" cy="4117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3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1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1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56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2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31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6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86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Peak Viremia in first 3 month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Peak Viruria in first 3 months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&lt;10,000 copies/mL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≥10,000 copies/mL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p-value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&lt;10</a:t>
                      </a:r>
                      <a:r>
                        <a:rPr lang="en-US" sz="1500" baseline="30000" dirty="0">
                          <a:effectLst/>
                        </a:rPr>
                        <a:t>9 </a:t>
                      </a:r>
                      <a:r>
                        <a:rPr lang="en-US" sz="1500" dirty="0">
                          <a:effectLst/>
                        </a:rPr>
                        <a:t> copies/mL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≥10</a:t>
                      </a:r>
                      <a:r>
                        <a:rPr lang="en-US" sz="1500" baseline="30000" dirty="0">
                          <a:effectLst/>
                        </a:rPr>
                        <a:t>9 </a:t>
                      </a:r>
                      <a:r>
                        <a:rPr lang="en-US" sz="1500" dirty="0">
                          <a:effectLst/>
                        </a:rPr>
                        <a:t>copies/mL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p-value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N=149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N=34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N=87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N=70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7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Acute GVHD grade ≥2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26%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47%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0.02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23%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41%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0.02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TMA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35%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79%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&lt;0.001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34%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60%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0.01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7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Acute kidney injury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34%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35%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0.84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30%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40%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0.24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7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Received dialysis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3%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18%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0.006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4%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9%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0.19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7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Overall survival at 1 year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88%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70%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0.001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86%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83%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0.30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057400" algn="l"/>
                        </a:tabLst>
                        <a:defRPr/>
                      </a:pPr>
                      <a:r>
                        <a:rPr lang="en-US" sz="1500" dirty="0">
                          <a:effectLst/>
                        </a:rPr>
                        <a:t>Median glomerular filtration rate (ml/min/1.73m</a:t>
                      </a:r>
                      <a:r>
                        <a:rPr lang="en-US" sz="1500" baseline="30000" dirty="0">
                          <a:effectLst/>
                        </a:rPr>
                        <a:t>2</a:t>
                      </a:r>
                      <a:r>
                        <a:rPr lang="en-US" sz="1500" dirty="0">
                          <a:effectLst/>
                        </a:rPr>
                        <a:t>)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7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Baseline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131</a:t>
                      </a:r>
                      <a:endParaRPr lang="en-US" sz="1800" dirty="0">
                        <a:effectLst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132</a:t>
                      </a: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0.41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130</a:t>
                      </a: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131</a:t>
                      </a: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0.77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7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Month 8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121</a:t>
                      </a: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98</a:t>
                      </a: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0.10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125</a:t>
                      </a:r>
                      <a:endParaRPr lang="en-US" sz="1800" dirty="0">
                        <a:effectLst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116</a:t>
                      </a:r>
                      <a:endParaRPr lang="en-US" sz="1800" dirty="0">
                        <a:effectLst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0.35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77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Month 12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126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110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0.04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119</a:t>
                      </a:r>
                      <a:endParaRPr lang="en-US" sz="1800" dirty="0">
                        <a:effectLst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124</a:t>
                      </a:r>
                      <a:endParaRPr lang="en-US" sz="1800" dirty="0">
                        <a:effectLst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0.84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77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Month 24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125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98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  <a:effectLst/>
                        </a:rPr>
                        <a:t>0.004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125</a:t>
                      </a:r>
                      <a:endParaRPr lang="en-US" sz="1800" dirty="0">
                        <a:effectLst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112</a:t>
                      </a:r>
                      <a:endParaRPr lang="en-US" sz="1800" dirty="0">
                        <a:effectLst/>
                      </a:endParaRPr>
                    </a:p>
                  </a:txBody>
                  <a:tcPr marL="51440" marR="514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0" algn="l"/>
                        </a:tabLst>
                      </a:pPr>
                      <a:r>
                        <a:rPr lang="en-US" sz="1500" dirty="0">
                          <a:effectLst/>
                        </a:rPr>
                        <a:t>0.33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87729B66-8D13-4EF2-A2B5-7E11471B4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76708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667000"/>
            <a:ext cx="9525000" cy="4083050"/>
          </a:xfrm>
        </p:spPr>
        <p:txBody>
          <a:bodyPr/>
          <a:lstStyle/>
          <a:p>
            <a:pPr marL="732536" indent="-514350">
              <a:buAutoNum type="alphaUcPeriod"/>
            </a:pPr>
            <a:r>
              <a:rPr lang="en-US" sz="2400" dirty="0"/>
              <a:t>Leflunomide</a:t>
            </a:r>
          </a:p>
          <a:p>
            <a:pPr marL="732536" indent="-514350">
              <a:buAutoNum type="alphaUcPeriod"/>
            </a:pPr>
            <a:r>
              <a:rPr lang="en-US" sz="2400" dirty="0"/>
              <a:t>IVIG</a:t>
            </a:r>
          </a:p>
          <a:p>
            <a:pPr marL="732536" indent="-514350">
              <a:buAutoNum type="alphaUcPeriod"/>
            </a:pPr>
            <a:r>
              <a:rPr lang="en-US" sz="2400" dirty="0"/>
              <a:t>Cidofovir</a:t>
            </a:r>
          </a:p>
          <a:p>
            <a:pPr marL="732536" indent="-514350">
              <a:buAutoNum type="alphaUcPeriod"/>
            </a:pPr>
            <a:r>
              <a:rPr lang="en-US" sz="2400" dirty="0"/>
              <a:t>Ciprofloxacin</a:t>
            </a:r>
          </a:p>
          <a:p>
            <a:pPr marL="732536" indent="-514350">
              <a:buAutoNum type="alphaUcPeriod"/>
            </a:pPr>
            <a:r>
              <a:rPr lang="en-US" sz="2400" dirty="0"/>
              <a:t>Lowering immunosuppression</a:t>
            </a:r>
          </a:p>
          <a:p>
            <a:pPr marL="732536" indent="-514350">
              <a:buAutoNum type="alphaUcPeriod"/>
            </a:pPr>
            <a:endParaRPr lang="en-US" sz="2400" dirty="0"/>
          </a:p>
          <a:p>
            <a:pPr marL="732536" indent="-514350">
              <a:buAutoNum type="alphaUcPeriod"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10668000" cy="1752600"/>
          </a:xfrm>
        </p:spPr>
        <p:txBody>
          <a:bodyPr/>
          <a:lstStyle/>
          <a:p>
            <a:r>
              <a:rPr lang="en-US" sz="3600" dirty="0"/>
              <a:t>Poll 3: Which treatment has the most evidence for success for BK infection?</a:t>
            </a:r>
            <a:br>
              <a:rPr lang="en-US" sz="3600" dirty="0"/>
            </a:br>
            <a:r>
              <a:rPr lang="en-US" sz="3600" dirty="0"/>
              <a:t>Choose one</a:t>
            </a:r>
          </a:p>
        </p:txBody>
      </p:sp>
    </p:spTree>
    <p:extLst>
      <p:ext uri="{BB962C8B-B14F-4D97-AF65-F5344CB8AC3E}">
        <p14:creationId xmlns:p14="http://schemas.microsoft.com/office/powerpoint/2010/main" val="3412531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914400"/>
            <a:ext cx="4927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1524000" y="6535739"/>
            <a:ext cx="44958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Hirsch HH et al. Am J Transplant. 2013; 179-88</a:t>
            </a:r>
          </a:p>
        </p:txBody>
      </p:sp>
      <p:sp>
        <p:nvSpPr>
          <p:cNvPr id="36868" name="Title 1"/>
          <p:cNvSpPr>
            <a:spLocks noGrp="1"/>
          </p:cNvSpPr>
          <p:nvPr>
            <p:ph type="title"/>
          </p:nvPr>
        </p:nvSpPr>
        <p:spPr>
          <a:xfrm>
            <a:off x="2133600" y="25400"/>
            <a:ext cx="8229600" cy="1143000"/>
          </a:xfrm>
        </p:spPr>
        <p:txBody>
          <a:bodyPr/>
          <a:lstStyle/>
          <a:p>
            <a:r>
              <a:rPr lang="en-US" altLang="en-US"/>
              <a:t>Treatment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615113" y="2209800"/>
            <a:ext cx="4038600" cy="31702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Screening and therapeutic interventions: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Antivirals or infusion of donor derived virus specific T-cells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 the highest risk patients: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Persistent BK viremia and an absent T-cell response</a:t>
            </a:r>
          </a:p>
        </p:txBody>
      </p:sp>
    </p:spTree>
    <p:extLst>
      <p:ext uri="{BB962C8B-B14F-4D97-AF65-F5344CB8AC3E}">
        <p14:creationId xmlns:p14="http://schemas.microsoft.com/office/powerpoint/2010/main" val="2353601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8A1969-B201-44C8-A2C1-D9456D68E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33599"/>
            <a:ext cx="10972800" cy="3811587"/>
          </a:xfrm>
        </p:spPr>
        <p:txBody>
          <a:bodyPr/>
          <a:lstStyle/>
          <a:p>
            <a:pPr marL="620840" indent="-457200">
              <a:buFont typeface="+mj-lt"/>
              <a:buAutoNum type="alphaUcPeriod"/>
            </a:pPr>
            <a:r>
              <a:rPr lang="en-US" sz="2400" dirty="0"/>
              <a:t>Urine PCR</a:t>
            </a:r>
          </a:p>
          <a:p>
            <a:pPr marL="620840" indent="-457200">
              <a:buFont typeface="+mj-lt"/>
              <a:buAutoNum type="alphaUcPeriod"/>
            </a:pPr>
            <a:r>
              <a:rPr lang="en-US" sz="2400" dirty="0"/>
              <a:t>Blood PCR</a:t>
            </a:r>
          </a:p>
          <a:p>
            <a:pPr marL="620840" indent="-457200">
              <a:buFont typeface="+mj-lt"/>
              <a:buAutoNum type="alphaUcPeriod"/>
            </a:pPr>
            <a:r>
              <a:rPr lang="en-US" sz="2400" dirty="0"/>
              <a:t>Decoy cells</a:t>
            </a:r>
          </a:p>
          <a:p>
            <a:pPr marL="620840" indent="-457200">
              <a:buFont typeface="+mj-lt"/>
              <a:buAutoNum type="alphaUcPeriod"/>
            </a:pPr>
            <a:r>
              <a:rPr lang="en-US" sz="2400" dirty="0"/>
              <a:t>BK virus serology (antibody)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37415C-810A-4450-8953-156153334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4: What does you program do for surveillance of BK? </a:t>
            </a:r>
            <a:br>
              <a:rPr lang="en-US" dirty="0"/>
            </a:br>
            <a:r>
              <a:rPr lang="en-US" dirty="0"/>
              <a:t>You may choose more than one option</a:t>
            </a:r>
          </a:p>
        </p:txBody>
      </p:sp>
    </p:spTree>
    <p:extLst>
      <p:ext uri="{BB962C8B-B14F-4D97-AF65-F5344CB8AC3E}">
        <p14:creationId xmlns:p14="http://schemas.microsoft.com/office/powerpoint/2010/main" val="403133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EC784-7281-4B8B-845E-70445417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Subsequent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B97BA-BA88-4635-A87D-6E7C60C81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6"/>
            <a:ext cx="4724400" cy="5376864"/>
          </a:xfrm>
        </p:spPr>
        <p:txBody>
          <a:bodyPr/>
          <a:lstStyle/>
          <a:p>
            <a:r>
              <a:rPr lang="en-US" sz="2800" dirty="0"/>
              <a:t>Pre biopsy: tacrolimus and sirolimus targets decreased</a:t>
            </a:r>
          </a:p>
          <a:p>
            <a:r>
              <a:rPr lang="en-US" sz="2800" dirty="0"/>
              <a:t>Post biopsy: Started IVIG, Leflunomide</a:t>
            </a:r>
          </a:p>
          <a:p>
            <a:r>
              <a:rPr lang="en-US" sz="2800" dirty="0"/>
              <a:t>Also d/c </a:t>
            </a:r>
            <a:r>
              <a:rPr lang="en-US" sz="2800" dirty="0" err="1"/>
              <a:t>tacro</a:t>
            </a:r>
            <a:r>
              <a:rPr lang="en-US" sz="2800" dirty="0"/>
              <a:t> and switch to </a:t>
            </a:r>
            <a:r>
              <a:rPr lang="en-US" sz="2800" dirty="0" err="1"/>
              <a:t>everolimus</a:t>
            </a:r>
            <a:r>
              <a:rPr lang="en-US" sz="2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559346-A31E-4D86-95AC-613AA0E56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0" y="2057400"/>
            <a:ext cx="6438900" cy="46862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980A25-109F-4C7A-9DF8-06055216BC49}"/>
              </a:ext>
            </a:extLst>
          </p:cNvPr>
          <p:cNvSpPr/>
          <p:nvPr/>
        </p:nvSpPr>
        <p:spPr>
          <a:xfrm>
            <a:off x="10210800" y="2133600"/>
            <a:ext cx="1905000" cy="4686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171DB7-CE65-4835-8ED8-8C03BB8D2FC5}"/>
              </a:ext>
            </a:extLst>
          </p:cNvPr>
          <p:cNvCxnSpPr>
            <a:cxnSpLocks/>
          </p:cNvCxnSpPr>
          <p:nvPr/>
        </p:nvCxnSpPr>
        <p:spPr>
          <a:xfrm>
            <a:off x="8686800" y="2514600"/>
            <a:ext cx="0" cy="228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40F4833-794A-4B13-8876-5FD523EA2AF8}"/>
              </a:ext>
            </a:extLst>
          </p:cNvPr>
          <p:cNvSpPr/>
          <p:nvPr/>
        </p:nvSpPr>
        <p:spPr>
          <a:xfrm>
            <a:off x="8763000" y="3048000"/>
            <a:ext cx="1066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IVIG + Leflunomide</a:t>
            </a:r>
          </a:p>
        </p:txBody>
      </p:sp>
    </p:spTree>
    <p:extLst>
      <p:ext uri="{BB962C8B-B14F-4D97-AF65-F5344CB8AC3E}">
        <p14:creationId xmlns:p14="http://schemas.microsoft.com/office/powerpoint/2010/main" val="2825889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62000" y="1371600"/>
            <a:ext cx="10972800" cy="4800600"/>
          </a:xfrm>
        </p:spPr>
        <p:txBody>
          <a:bodyPr/>
          <a:lstStyle/>
          <a:p>
            <a:r>
              <a:rPr lang="en-US" sz="3200" dirty="0" err="1">
                <a:latin typeface="+mn-lt"/>
              </a:rPr>
              <a:t>Intraop</a:t>
            </a:r>
            <a:r>
              <a:rPr lang="en-US" sz="3200" dirty="0">
                <a:latin typeface="+mn-lt"/>
              </a:rPr>
              <a:t> characteristics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Donor kidney with two arteries, two veins 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Hypotension in the OR</a:t>
            </a:r>
            <a:r>
              <a:rPr lang="en-US" sz="2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got fluid bolus with appropriate response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Donor blood culture positive for MSSA</a:t>
            </a:r>
          </a:p>
          <a:p>
            <a:r>
              <a:rPr lang="en-US" sz="3200" dirty="0">
                <a:solidFill>
                  <a:srgbClr val="000000"/>
                </a:solidFill>
                <a:latin typeface="+mn-lt"/>
              </a:rPr>
              <a:t>Induction with ATG/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Methylpred</a:t>
            </a:r>
            <a:endParaRPr lang="en-US" sz="3200" dirty="0">
              <a:solidFill>
                <a:srgbClr val="000000"/>
              </a:solidFill>
              <a:latin typeface="+mn-lt"/>
            </a:endParaRPr>
          </a:p>
          <a:p>
            <a:r>
              <a:rPr lang="en-US" sz="3200" dirty="0">
                <a:solidFill>
                  <a:srgbClr val="000000"/>
                </a:solidFill>
                <a:latin typeface="+mn-lt"/>
              </a:rPr>
              <a:t>Due to previous FSGS, got plasmapheresis pre transplant and on POD #1, 2, 4; got IVIG on POD#3</a:t>
            </a:r>
          </a:p>
          <a:p>
            <a:r>
              <a:rPr lang="en-US" sz="3200" dirty="0">
                <a:solidFill>
                  <a:srgbClr val="000000"/>
                </a:solidFill>
                <a:latin typeface="+mn-lt"/>
              </a:rPr>
              <a:t>Post op urine output 0.5-0.6 mL/kg/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hr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(500-600 mL/day)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81000"/>
            <a:ext cx="7391400" cy="857250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BK Virus quantification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EF99D-BA21-4B75-A5EC-226FAA6C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" y="1600200"/>
            <a:ext cx="12183698" cy="5185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3F1657-7D7B-4C29-A84F-21BA35E6C9E9}"/>
              </a:ext>
            </a:extLst>
          </p:cNvPr>
          <p:cNvSpPr txBox="1"/>
          <p:nvPr/>
        </p:nvSpPr>
        <p:spPr>
          <a:xfrm>
            <a:off x="1066800" y="5943600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03DF0-1416-43C8-82EA-74D2B77DB7F7}"/>
              </a:ext>
            </a:extLst>
          </p:cNvPr>
          <p:cNvSpPr txBox="1"/>
          <p:nvPr/>
        </p:nvSpPr>
        <p:spPr>
          <a:xfrm>
            <a:off x="2671203" y="6096000"/>
            <a:ext cx="681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3162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B42D5-315F-4B4D-9AB4-41C615BCE525}"/>
              </a:ext>
            </a:extLst>
          </p:cNvPr>
          <p:cNvSpPr txBox="1"/>
          <p:nvPr/>
        </p:nvSpPr>
        <p:spPr>
          <a:xfrm>
            <a:off x="4500003" y="6016823"/>
            <a:ext cx="681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A2A5C5-8FEE-4B7F-97F2-176D320BCA55}"/>
              </a:ext>
            </a:extLst>
          </p:cNvPr>
          <p:cNvSpPr txBox="1"/>
          <p:nvPr/>
        </p:nvSpPr>
        <p:spPr>
          <a:xfrm>
            <a:off x="5338203" y="5791200"/>
            <a:ext cx="681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251K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EB5D90-9AEA-470D-9EC1-4DBEF7510501}"/>
              </a:ext>
            </a:extLst>
          </p:cNvPr>
          <p:cNvSpPr txBox="1"/>
          <p:nvPr/>
        </p:nvSpPr>
        <p:spPr>
          <a:xfrm>
            <a:off x="6176403" y="2667000"/>
            <a:ext cx="986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2.5 Million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CA7588-24CC-4715-915A-55434E82DEB3}"/>
              </a:ext>
            </a:extLst>
          </p:cNvPr>
          <p:cNvSpPr txBox="1"/>
          <p:nvPr/>
        </p:nvSpPr>
        <p:spPr>
          <a:xfrm>
            <a:off x="8310003" y="5940623"/>
            <a:ext cx="681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19025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8E8D05-D5B5-4046-9355-2566B291EE53}"/>
              </a:ext>
            </a:extLst>
          </p:cNvPr>
          <p:cNvCxnSpPr>
            <a:cxnSpLocks/>
          </p:cNvCxnSpPr>
          <p:nvPr/>
        </p:nvCxnSpPr>
        <p:spPr>
          <a:xfrm>
            <a:off x="152400" y="2667000"/>
            <a:ext cx="0" cy="228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F4D58F8-F263-4F8D-941A-361714F87A93}"/>
              </a:ext>
            </a:extLst>
          </p:cNvPr>
          <p:cNvSpPr/>
          <p:nvPr/>
        </p:nvSpPr>
        <p:spPr>
          <a:xfrm>
            <a:off x="1371600" y="5105400"/>
            <a:ext cx="3581400" cy="377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IVIG + Leflunomide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D203E3-BB43-4008-8152-92C36CE77036}"/>
              </a:ext>
            </a:extLst>
          </p:cNvPr>
          <p:cNvSpPr/>
          <p:nvPr/>
        </p:nvSpPr>
        <p:spPr>
          <a:xfrm>
            <a:off x="6781800" y="2975335"/>
            <a:ext cx="1371600" cy="377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Cidofovir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B9ECAE-2929-4374-93B3-056B9CCD9333}"/>
              </a:ext>
            </a:extLst>
          </p:cNvPr>
          <p:cNvSpPr/>
          <p:nvPr/>
        </p:nvSpPr>
        <p:spPr>
          <a:xfrm>
            <a:off x="10439400" y="5105400"/>
            <a:ext cx="1676400" cy="377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Leflunomide</a:t>
            </a:r>
          </a:p>
        </p:txBody>
      </p:sp>
    </p:spTree>
    <p:extLst>
      <p:ext uri="{BB962C8B-B14F-4D97-AF65-F5344CB8AC3E}">
        <p14:creationId xmlns:p14="http://schemas.microsoft.com/office/powerpoint/2010/main" val="727875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6EC758-709B-420E-A5D2-644D747AB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+mn-lt"/>
              </a:rPr>
              <a:t>CKD Stage 3 with creatinine of 2.5-3</a:t>
            </a:r>
          </a:p>
          <a:p>
            <a:r>
              <a:rPr lang="en-US" sz="2400" dirty="0">
                <a:latin typeface="+mn-lt"/>
              </a:rPr>
              <a:t>Low grade BK viremia- 100-500 copies</a:t>
            </a:r>
          </a:p>
          <a:p>
            <a:r>
              <a:rPr lang="en-US" sz="2400" dirty="0">
                <a:latin typeface="+mn-lt"/>
              </a:rPr>
              <a:t>Current medications: </a:t>
            </a:r>
          </a:p>
          <a:p>
            <a:pPr lvl="1"/>
            <a:r>
              <a:rPr lang="en-US" sz="1800" dirty="0">
                <a:latin typeface="+mn-lt"/>
                <a:cs typeface="Arial" panose="020B0604020202020204" pitchFamily="34" charset="0"/>
              </a:rPr>
              <a:t>MMF</a:t>
            </a:r>
          </a:p>
          <a:p>
            <a:pPr lvl="1"/>
            <a:r>
              <a:rPr lang="en-US" sz="1800" dirty="0">
                <a:latin typeface="+mn-lt"/>
                <a:cs typeface="Arial" panose="020B0604020202020204" pitchFamily="34" charset="0"/>
              </a:rPr>
              <a:t>Tacrolimus</a:t>
            </a:r>
          </a:p>
          <a:p>
            <a:pPr lvl="1"/>
            <a:r>
              <a:rPr lang="en-US" sz="1800" dirty="0">
                <a:latin typeface="+mn-lt"/>
                <a:cs typeface="Arial" panose="020B0604020202020204" pitchFamily="34" charset="0"/>
              </a:rPr>
              <a:t>Leflunomide</a:t>
            </a:r>
          </a:p>
          <a:p>
            <a:pPr marL="395288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C75B98-0702-4D36-BB13-77E9ADB2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</p:txBody>
      </p:sp>
    </p:spTree>
    <p:extLst>
      <p:ext uri="{BB962C8B-B14F-4D97-AF65-F5344CB8AC3E}">
        <p14:creationId xmlns:p14="http://schemas.microsoft.com/office/powerpoint/2010/main" val="500683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762000" y="1295400"/>
            <a:ext cx="10744200" cy="487679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indent="-197644">
              <a:lnSpc>
                <a:spcPct val="140000"/>
              </a:lnSpc>
              <a:spcBef>
                <a:spcPts val="0"/>
              </a:spcBef>
              <a:buSzPct val="68618"/>
            </a:pPr>
            <a:r>
              <a:rPr lang="en-US" sz="2000" dirty="0"/>
              <a:t>Thanks for participating in our renal pathology session</a:t>
            </a:r>
          </a:p>
          <a:p>
            <a:pPr indent="-197644">
              <a:lnSpc>
                <a:spcPct val="140000"/>
              </a:lnSpc>
              <a:buSzPct val="68618"/>
            </a:pPr>
            <a:r>
              <a:rPr lang="en-US" sz="2000" dirty="0"/>
              <a:t>Please let us know if you have any interesting cases for us to discuss in the future</a:t>
            </a:r>
          </a:p>
          <a:p>
            <a:pPr indent="-197644">
              <a:lnSpc>
                <a:spcPct val="140000"/>
              </a:lnSpc>
              <a:buSzPct val="68618"/>
            </a:pPr>
            <a:r>
              <a:rPr lang="en-US" sz="2000" dirty="0"/>
              <a:t>Please contact us with any questions or if you would like to connect to our content experts.</a:t>
            </a:r>
          </a:p>
          <a:p>
            <a:pPr lvl="2" indent="-179784">
              <a:lnSpc>
                <a:spcPct val="140000"/>
              </a:lnSpc>
              <a:spcBef>
                <a:spcPts val="244"/>
              </a:spcBef>
              <a:buClr>
                <a:schemeClr val="accent1"/>
              </a:buClr>
              <a:buSzPct val="97368"/>
              <a:buFont typeface="Verdana"/>
              <a:buChar char="◦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Joann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Spinale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Carlson: </a:t>
            </a:r>
            <a:r>
              <a:rPr lang="en-US" sz="1800" u="sng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Joann.Carlson@rutgers.edu</a:t>
            </a:r>
            <a:endParaRPr lang="en-US" sz="1800" u="sng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179784">
              <a:lnSpc>
                <a:spcPct val="140000"/>
              </a:lnSpc>
              <a:spcBef>
                <a:spcPts val="244"/>
              </a:spcBef>
              <a:buClr>
                <a:schemeClr val="accent1"/>
              </a:buClr>
              <a:buSzPct val="97368"/>
              <a:buFont typeface="Verdana"/>
              <a:buChar char="◦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Robin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Kremsdorf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>
                <a:latin typeface="+mn-lt"/>
                <a:cs typeface="Arial" panose="020B0604020202020204" pitchFamily="34" charset="0"/>
                <a:hlinkClick r:id="rId4"/>
              </a:rPr>
              <a:t>rkremsdorf@Lifespan.org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lvl="2" indent="-179784">
              <a:lnSpc>
                <a:spcPct val="140000"/>
              </a:lnSpc>
              <a:spcBef>
                <a:spcPts val="244"/>
              </a:spcBef>
              <a:buClr>
                <a:schemeClr val="accent1"/>
              </a:buClr>
              <a:buSzPct val="97368"/>
              <a:buFont typeface="Verdana"/>
              <a:buChar char="◦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Shina Menon: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shina.menon@seattlechildrens.org</a:t>
            </a:r>
            <a:endParaRPr lang="en-US" sz="1800" u="sng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179784">
              <a:lnSpc>
                <a:spcPct val="140000"/>
              </a:lnSpc>
              <a:spcBef>
                <a:spcPts val="244"/>
              </a:spcBef>
              <a:buClr>
                <a:schemeClr val="accent1"/>
              </a:buClr>
              <a:buSzPct val="97368"/>
              <a:buFont typeface="Verdana"/>
              <a:buChar char="◦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Stotter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bstotter@wustl.edu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179784">
              <a:lnSpc>
                <a:spcPct val="140000"/>
              </a:lnSpc>
              <a:spcBef>
                <a:spcPts val="244"/>
              </a:spcBef>
              <a:buClr>
                <a:schemeClr val="accent1"/>
              </a:buClr>
              <a:buSzPct val="97368"/>
              <a:buFont typeface="Verdana"/>
              <a:buChar char="◦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Patrick Walker: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patrick.walker@arkanalabs.com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179784">
              <a:lnSpc>
                <a:spcPct val="140000"/>
              </a:lnSpc>
              <a:spcBef>
                <a:spcPts val="244"/>
              </a:spcBef>
              <a:buClr>
                <a:schemeClr val="accent1"/>
              </a:buClr>
              <a:buSzPct val="97368"/>
              <a:buFont typeface="Verdana"/>
              <a:buChar char="◦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7" name="Shape 5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3331005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1125200" cy="4800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+mn-lt"/>
              </a:rPr>
              <a:t>6 </a:t>
            </a:r>
            <a:r>
              <a:rPr lang="en-US" sz="2800" dirty="0" err="1">
                <a:latin typeface="+mn-lt"/>
              </a:rPr>
              <a:t>yo</a:t>
            </a:r>
            <a:r>
              <a:rPr lang="en-US" sz="2800" dirty="0">
                <a:latin typeface="+mn-lt"/>
              </a:rPr>
              <a:t>/M, w/h/o hypoplastic left heart, s/p orthotopic heart transplant at age 3, referred to nephrology clinic for rising creatinine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+mn-lt"/>
              </a:rPr>
              <a:t>Medications: Sirolimus, Tacrolimus, Magnesium supplement</a:t>
            </a:r>
          </a:p>
          <a:p>
            <a:pPr lvl="1">
              <a:lnSpc>
                <a:spcPct val="150000"/>
              </a:lnSpc>
            </a:pPr>
            <a:r>
              <a:rPr lang="en-US" sz="2500" dirty="0">
                <a:latin typeface="+mn-lt"/>
                <a:cs typeface="Arial" panose="020B0604020202020204" pitchFamily="34" charset="0"/>
              </a:rPr>
              <a:t>Enalapril discontinued by </a:t>
            </a:r>
            <a:r>
              <a:rPr lang="en-US" sz="2500" dirty="0" err="1">
                <a:latin typeface="+mn-lt"/>
                <a:cs typeface="Arial" panose="020B0604020202020204" pitchFamily="34" charset="0"/>
              </a:rPr>
              <a:t>txp</a:t>
            </a:r>
            <a:r>
              <a:rPr lang="en-US" sz="2500" dirty="0">
                <a:latin typeface="+mn-lt"/>
                <a:cs typeface="Arial" panose="020B0604020202020204" pitchFamily="34" charset="0"/>
              </a:rPr>
              <a:t> team before nephrology clinic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+mn-lt"/>
              </a:rPr>
              <a:t>No H/o fever, hematuria, dysuria, decreased urine output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+mn-lt"/>
              </a:rPr>
              <a:t>No shortness of breath, edema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381000"/>
            <a:ext cx="7239000" cy="857250"/>
          </a:xfrm>
        </p:spPr>
        <p:txBody>
          <a:bodyPr/>
          <a:lstStyle/>
          <a:p>
            <a:r>
              <a:rPr lang="en-US" dirty="0">
                <a:latin typeface="+mn-lt"/>
              </a:rPr>
              <a:t>Case History</a:t>
            </a:r>
          </a:p>
        </p:txBody>
      </p:sp>
    </p:spTree>
    <p:extLst>
      <p:ext uri="{BB962C8B-B14F-4D97-AF65-F5344CB8AC3E}">
        <p14:creationId xmlns:p14="http://schemas.microsoft.com/office/powerpoint/2010/main" val="2580834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C0CD5D-628D-4CD1-987B-2F60D668F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Heart transplant in 2014, at age 3</a:t>
            </a:r>
          </a:p>
          <a:p>
            <a:r>
              <a:rPr lang="en-US" sz="2800" dirty="0"/>
              <a:t>Post op Day 10: acute Ab mediated rejection,  resolved with a course of rituximab, bortezomib, steroids</a:t>
            </a:r>
          </a:p>
          <a:p>
            <a:pPr lvl="1"/>
            <a:r>
              <a:rPr lang="en-US" sz="2500" dirty="0">
                <a:latin typeface="+mn-lt"/>
                <a:cs typeface="Arial" panose="020B0604020202020204" pitchFamily="34" charset="0"/>
              </a:rPr>
              <a:t>Resolution confirmed by a negative biopsy after treatment</a:t>
            </a:r>
          </a:p>
          <a:p>
            <a:r>
              <a:rPr lang="en-US" sz="2800" dirty="0"/>
              <a:t>Also has h/o balloon dilatation of the SVC in 2016 (1 year prior to presentation), f/b balloon dilatation of the arch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9E50DB-D257-4A0E-B3AF-E4D4E448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history</a:t>
            </a:r>
          </a:p>
        </p:txBody>
      </p:sp>
    </p:spTree>
    <p:extLst>
      <p:ext uri="{BB962C8B-B14F-4D97-AF65-F5344CB8AC3E}">
        <p14:creationId xmlns:p14="http://schemas.microsoft.com/office/powerpoint/2010/main" val="3080189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D564B1-99D8-42F5-ABF2-C528D3D5A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81137"/>
            <a:ext cx="4648200" cy="4464050"/>
          </a:xfrm>
        </p:spPr>
        <p:txBody>
          <a:bodyPr/>
          <a:lstStyle/>
          <a:p>
            <a:r>
              <a:rPr lang="en-US" sz="3200" dirty="0"/>
              <a:t>Baseline creatinine: 0.3-0.4</a:t>
            </a:r>
          </a:p>
          <a:p>
            <a:r>
              <a:rPr lang="en-US" sz="3200" dirty="0"/>
              <a:t>Starts increasing in summer 2017</a:t>
            </a:r>
            <a:r>
              <a:rPr lang="en-US" sz="3200" dirty="0">
                <a:sym typeface="Wingdings" panose="05000000000000000000" pitchFamily="2" charset="2"/>
              </a:rPr>
              <a:t> enalapril discontinued</a:t>
            </a:r>
            <a:endParaRPr lang="en-US" sz="3200" dirty="0"/>
          </a:p>
          <a:p>
            <a:pPr marL="16364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C743C1-2F1B-409D-8CE6-795B0949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637"/>
            <a:ext cx="11049000" cy="1143000"/>
          </a:xfrm>
        </p:spPr>
        <p:txBody>
          <a:bodyPr/>
          <a:lstStyle/>
          <a:p>
            <a:r>
              <a:rPr lang="en-US" dirty="0"/>
              <a:t>Kidney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21D52-8C4B-4074-A449-59FF5376E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447800"/>
            <a:ext cx="7287019" cy="5303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1F8743-D140-4915-A948-2E78C8CF170A}"/>
              </a:ext>
            </a:extLst>
          </p:cNvPr>
          <p:cNvSpPr/>
          <p:nvPr/>
        </p:nvSpPr>
        <p:spPr>
          <a:xfrm>
            <a:off x="8382000" y="2019345"/>
            <a:ext cx="3657600" cy="4686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8788B072-95BC-4014-85A3-52DE8327D1FE}"/>
              </a:ext>
            </a:extLst>
          </p:cNvPr>
          <p:cNvSpPr/>
          <p:nvPr/>
        </p:nvSpPr>
        <p:spPr>
          <a:xfrm>
            <a:off x="8001000" y="3124200"/>
            <a:ext cx="182880" cy="274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7837F-F459-4C76-BD86-342F24253B37}"/>
              </a:ext>
            </a:extLst>
          </p:cNvPr>
          <p:cNvSpPr/>
          <p:nvPr/>
        </p:nvSpPr>
        <p:spPr>
          <a:xfrm>
            <a:off x="6858000" y="2590800"/>
            <a:ext cx="1371600" cy="377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Enalapril d/c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F19B3FA-CCDE-4A1B-AA30-4903AA160F6F}"/>
              </a:ext>
            </a:extLst>
          </p:cNvPr>
          <p:cNvSpPr/>
          <p:nvPr/>
        </p:nvSpPr>
        <p:spPr>
          <a:xfrm>
            <a:off x="8382000" y="2133600"/>
            <a:ext cx="182880" cy="274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DF76F1-F768-4728-B515-17C593265B86}"/>
              </a:ext>
            </a:extLst>
          </p:cNvPr>
          <p:cNvSpPr/>
          <p:nvPr/>
        </p:nvSpPr>
        <p:spPr>
          <a:xfrm>
            <a:off x="8686800" y="2057400"/>
            <a:ext cx="1447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Nephrology appt</a:t>
            </a:r>
          </a:p>
        </p:txBody>
      </p:sp>
    </p:spTree>
    <p:extLst>
      <p:ext uri="{BB962C8B-B14F-4D97-AF65-F5344CB8AC3E}">
        <p14:creationId xmlns:p14="http://schemas.microsoft.com/office/powerpoint/2010/main" val="2872678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CA78FC-7D91-4325-984D-E59A07DA2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0840" indent="-457200">
              <a:buFont typeface="+mj-lt"/>
              <a:buAutoNum type="alphaUcPeriod"/>
            </a:pPr>
            <a:r>
              <a:rPr lang="en-US" sz="2400" dirty="0"/>
              <a:t>Calcineurin toxicity</a:t>
            </a:r>
          </a:p>
          <a:p>
            <a:pPr marL="620840" indent="-457200">
              <a:buFont typeface="+mj-lt"/>
              <a:buAutoNum type="alphaUcPeriod"/>
            </a:pPr>
            <a:r>
              <a:rPr lang="en-US" sz="2400" dirty="0"/>
              <a:t>Thrombotic Microangiopathy</a:t>
            </a:r>
          </a:p>
          <a:p>
            <a:pPr marL="620840" indent="-457200">
              <a:buFont typeface="+mj-lt"/>
              <a:buAutoNum type="alphaUcPeriod"/>
            </a:pPr>
            <a:r>
              <a:rPr lang="en-US" sz="2400" dirty="0"/>
              <a:t>Acute Tubular Injury</a:t>
            </a:r>
          </a:p>
          <a:p>
            <a:pPr marL="620840" indent="-457200">
              <a:buFont typeface="+mj-lt"/>
              <a:buAutoNum type="alphaUcPeriod"/>
            </a:pPr>
            <a:r>
              <a:rPr lang="en-US" sz="2400" dirty="0"/>
              <a:t>Infection (specify in chat)</a:t>
            </a:r>
          </a:p>
          <a:p>
            <a:pPr marL="620840" indent="-457200">
              <a:buFont typeface="+mj-lt"/>
              <a:buAutoNum type="alphaUcPeriod"/>
            </a:pPr>
            <a:r>
              <a:rPr lang="en-US" sz="2400" dirty="0"/>
              <a:t>Other (specify in chat)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884E07-A1A4-4B18-B2A0-1CDD53EC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1: What is your leading differential diagnosis? Choose one answer</a:t>
            </a:r>
          </a:p>
        </p:txBody>
      </p:sp>
    </p:spTree>
    <p:extLst>
      <p:ext uri="{BB962C8B-B14F-4D97-AF65-F5344CB8AC3E}">
        <p14:creationId xmlns:p14="http://schemas.microsoft.com/office/powerpoint/2010/main" val="1997563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C9BB0-B1B5-4D31-91FA-F28837537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057399"/>
            <a:ext cx="10972800" cy="3887787"/>
          </a:xfrm>
        </p:spPr>
        <p:txBody>
          <a:bodyPr/>
          <a:lstStyle/>
          <a:p>
            <a:pPr marL="620840" indent="-457200">
              <a:buFont typeface="+mj-lt"/>
              <a:buAutoNum type="alphaUcPeriod"/>
            </a:pPr>
            <a:r>
              <a:rPr lang="en-US" sz="2400" dirty="0"/>
              <a:t>Renal ultrasound </a:t>
            </a:r>
          </a:p>
          <a:p>
            <a:pPr marL="620840" indent="-457200">
              <a:buFont typeface="+mj-lt"/>
              <a:buAutoNum type="alphaUcPeriod"/>
            </a:pPr>
            <a:r>
              <a:rPr lang="en-US" sz="2400" dirty="0"/>
              <a:t>Urinalysis with microscopy</a:t>
            </a:r>
          </a:p>
          <a:p>
            <a:pPr marL="620840" indent="-457200">
              <a:buFont typeface="+mj-lt"/>
              <a:buAutoNum type="alphaUcPeriod"/>
            </a:pPr>
            <a:r>
              <a:rPr lang="en-US" sz="2400" dirty="0"/>
              <a:t>Drug levels</a:t>
            </a:r>
          </a:p>
          <a:p>
            <a:pPr marL="620840" indent="-457200">
              <a:buFont typeface="+mj-lt"/>
              <a:buAutoNum type="alphaUcPeriod"/>
            </a:pPr>
            <a:r>
              <a:rPr lang="en-US" sz="2400" dirty="0"/>
              <a:t>CBC with peripheral smear</a:t>
            </a:r>
          </a:p>
          <a:p>
            <a:pPr marL="620840" indent="-457200">
              <a:buFont typeface="+mj-lt"/>
              <a:buAutoNum type="alphaUcPeriod"/>
            </a:pPr>
            <a:r>
              <a:rPr lang="en-US" sz="2400" dirty="0"/>
              <a:t>Viral studies (specify)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866F95-0370-4C54-A0DD-783F8F6E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2: What additional work up would you recommend?</a:t>
            </a:r>
            <a:br>
              <a:rPr lang="en-US" dirty="0"/>
            </a:br>
            <a:r>
              <a:rPr lang="en-US" dirty="0"/>
              <a:t>May choose more than one option</a:t>
            </a:r>
          </a:p>
        </p:txBody>
      </p:sp>
    </p:spTree>
    <p:extLst>
      <p:ext uri="{BB962C8B-B14F-4D97-AF65-F5344CB8AC3E}">
        <p14:creationId xmlns:p14="http://schemas.microsoft.com/office/powerpoint/2010/main" val="2485668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5C0D7B-E5DC-1144-8B27-EA42DBA08A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640" indent="0" algn="l" rtl="0">
              <a:buNone/>
            </a:pPr>
            <a:r>
              <a:rPr lang="en-US" sz="2400" dirty="0"/>
              <a:t>138	108	39</a:t>
            </a:r>
          </a:p>
          <a:p>
            <a:pPr marL="163640" indent="0" algn="l" rtl="0">
              <a:buNone/>
            </a:pPr>
            <a:r>
              <a:rPr lang="en-US" sz="2400" b="0" i="0" u="none" strike="noStrike" baseline="0" dirty="0">
                <a:latin typeface="Arial" panose="020B0604020202020204" pitchFamily="34" charset="0"/>
              </a:rPr>
              <a:t>------------------------------- Ca/Mg/P : 9.4/2/3.2 	Hb/</a:t>
            </a:r>
            <a:r>
              <a:rPr lang="en-US" sz="2400" b="0" i="0" u="none" strike="noStrike" baseline="0" dirty="0" err="1">
                <a:latin typeface="Arial" panose="020B0604020202020204" pitchFamily="34" charset="0"/>
              </a:rPr>
              <a:t>Hct</a:t>
            </a:r>
            <a:r>
              <a:rPr lang="en-US" sz="2400" b="0" i="0" u="none" strike="noStrike" baseline="0" dirty="0">
                <a:latin typeface="Arial" panose="020B0604020202020204" pitchFamily="34" charset="0"/>
              </a:rPr>
              <a:t> 10.2/30.3; Platelets  335</a:t>
            </a:r>
          </a:p>
          <a:p>
            <a:pPr marL="163640" indent="0" algn="l" rtl="0">
              <a:buNone/>
            </a:pPr>
            <a:r>
              <a:rPr lang="en-US" sz="2400" dirty="0"/>
              <a:t>4.3	29	2.1</a:t>
            </a:r>
          </a:p>
          <a:p>
            <a:pPr marL="163640" indent="0" algn="l" rtl="0">
              <a:buNone/>
            </a:pPr>
            <a:endParaRPr lang="en-US" sz="2400" dirty="0"/>
          </a:p>
          <a:p>
            <a:pPr marL="163640" indent="0" algn="l" rtl="0">
              <a:buNone/>
            </a:pPr>
            <a:r>
              <a:rPr lang="en-US" sz="2400" b="0" i="0" u="none" strike="noStrike" baseline="0" dirty="0">
                <a:latin typeface="Arial" panose="020B0604020202020204" pitchFamily="34" charset="0"/>
              </a:rPr>
              <a:t>Urinalysis: 1015, negative protein, Trace blood with 0-2 RBCs, otherwise negative. </a:t>
            </a:r>
          </a:p>
          <a:p>
            <a:pPr marL="163640" indent="0" algn="l" rtl="0">
              <a:buNone/>
            </a:pPr>
            <a:r>
              <a:rPr lang="en-US" sz="2400" b="0" i="0" u="none" strike="noStrike" baseline="0" dirty="0">
                <a:latin typeface="Arial" panose="020B0604020202020204" pitchFamily="34" charset="0"/>
              </a:rPr>
              <a:t>Sirolimus level 5.1</a:t>
            </a:r>
          </a:p>
          <a:p>
            <a:pPr marL="163640" indent="0" algn="l" rtl="0">
              <a:buNone/>
            </a:pPr>
            <a:r>
              <a:rPr lang="en-US" sz="2400" b="0" i="0" u="none" strike="noStrike" baseline="0" dirty="0">
                <a:latin typeface="Arial" panose="020B0604020202020204" pitchFamily="34" charset="0"/>
              </a:rPr>
              <a:t>Tacrolimus level 7.2</a:t>
            </a:r>
          </a:p>
          <a:p>
            <a:pPr marL="163640" indent="0" algn="l" rtl="0">
              <a:buNone/>
            </a:pPr>
            <a:r>
              <a:rPr lang="en-US" sz="2400" dirty="0"/>
              <a:t>LDH normal</a:t>
            </a:r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881F05-9E74-6044-A6F9-00016B1F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Additional labs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22B250-499F-463A-A365-96DFB980892B}"/>
              </a:ext>
            </a:extLst>
          </p:cNvPr>
          <p:cNvCxnSpPr/>
          <p:nvPr/>
        </p:nvCxnSpPr>
        <p:spPr>
          <a:xfrm>
            <a:off x="1371600" y="1676400"/>
            <a:ext cx="0" cy="76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0160C0-14B9-4030-AAC9-0CAFAA0DF694}"/>
              </a:ext>
            </a:extLst>
          </p:cNvPr>
          <p:cNvCxnSpPr/>
          <p:nvPr/>
        </p:nvCxnSpPr>
        <p:spPr>
          <a:xfrm>
            <a:off x="2209800" y="1676400"/>
            <a:ext cx="0" cy="76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209431"/>
      </p:ext>
    </p:extLst>
  </p:cSld>
  <p:clrMapOvr>
    <a:masterClrMapping/>
  </p:clrMapOvr>
</p:sld>
</file>

<file path=ppt/theme/theme1.xml><?xml version="1.0" encoding="utf-8"?>
<a:theme xmlns:a="http://schemas.openxmlformats.org/drawingml/2006/main" name="ASPN-NewLogoFinalSlideTemplate">
  <a:themeElements>
    <a:clrScheme name="Concourse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12008</TotalTime>
  <Words>1570</Words>
  <Application>Microsoft Office PowerPoint</Application>
  <PresentationFormat>Widescreen</PresentationFormat>
  <Paragraphs>305</Paragraphs>
  <Slides>39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Noto Symbol</vt:lpstr>
      <vt:lpstr>Rambla</vt:lpstr>
      <vt:lpstr>Verdana</vt:lpstr>
      <vt:lpstr>ASPN-NewLogoFinalSlideTemplate</vt:lpstr>
      <vt:lpstr>ASPN Renal Pathology Course</vt:lpstr>
      <vt:lpstr>Introduction to the Path Course</vt:lpstr>
      <vt:lpstr>Case Presentation:  6 yo with heart transplant and rising serum creatinine</vt:lpstr>
      <vt:lpstr>Case History</vt:lpstr>
      <vt:lpstr>Past history</vt:lpstr>
      <vt:lpstr>Kidney function</vt:lpstr>
      <vt:lpstr>Poll 1: What is your leading differential diagnosis? Choose one answer</vt:lpstr>
      <vt:lpstr>Poll 2: What additional work up would you recommend? May choose more than one option</vt:lpstr>
      <vt:lpstr>Additional labs</vt:lpstr>
      <vt:lpstr>Renal ultrasound</vt:lpstr>
      <vt:lpstr>Viruses</vt:lpstr>
      <vt:lpstr>What would you do now?</vt:lpstr>
      <vt:lpstr>Kidney biopsy was done</vt:lpstr>
      <vt:lpstr>Renal Biopsy</vt:lpstr>
      <vt:lpstr>PowerPoint Presentation</vt:lpstr>
      <vt:lpstr>PowerPoint Presentation</vt:lpstr>
      <vt:lpstr>PowerPoint Presentation</vt:lpstr>
      <vt:lpstr>PowerPoint Presentation</vt:lpstr>
      <vt:lpstr>Immunofluorescence Microscopy</vt:lpstr>
      <vt:lpstr>Biopsy Diagnosis</vt:lpstr>
      <vt:lpstr>Non-Renal Solid Organ Transplants</vt:lpstr>
      <vt:lpstr>Content Expert</vt:lpstr>
      <vt:lpstr>BK Polyoma Virus Nephropathy</vt:lpstr>
      <vt:lpstr>BK polyomavirus (BKPyV)</vt:lpstr>
      <vt:lpstr>BKPyV after kidney transplant</vt:lpstr>
      <vt:lpstr>BKPyV after kidney transplant</vt:lpstr>
      <vt:lpstr>Biologic significance of viremia 10,000 copies/mL</vt:lpstr>
      <vt:lpstr>Is the 10,000 cutoff valid across centers?</vt:lpstr>
      <vt:lpstr>Immune Control</vt:lpstr>
      <vt:lpstr>PowerPoint Presentation</vt:lpstr>
      <vt:lpstr>PowerPoint Presentation</vt:lpstr>
      <vt:lpstr>PowerPoint Presentation</vt:lpstr>
      <vt:lpstr>Poll 3: Which treatment has the most evidence for success for BK infection? Choose one</vt:lpstr>
      <vt:lpstr>Treatment</vt:lpstr>
      <vt:lpstr>Poll 4: What does you program do for surveillance of BK?  You may choose more than one option</vt:lpstr>
      <vt:lpstr>Subsequent Course</vt:lpstr>
      <vt:lpstr>BK Virus quantification</vt:lpstr>
      <vt:lpstr>Current Status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ASPN Renal Pathology Course</dc:title>
  <dc:creator>Spinale, Joann</dc:creator>
  <cp:lastModifiedBy>Menon, Shina</cp:lastModifiedBy>
  <cp:revision>554</cp:revision>
  <cp:lastPrinted>2020-01-06T02:37:34Z</cp:lastPrinted>
  <dcterms:modified xsi:type="dcterms:W3CDTF">2022-05-02T18:57:17Z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46da4d3-ba20-4986-879c-49e262eff745_Enabled">
    <vt:lpwstr>true</vt:lpwstr>
  </property>
  <property fmtid="{D5CDD505-2E9C-101B-9397-08002B2CF9AE}" pid="3" name="MSIP_Label_046da4d3-ba20-4986-879c-49e262eff745_SetDate">
    <vt:lpwstr>2021-08-18T19:14:39Z</vt:lpwstr>
  </property>
  <property fmtid="{D5CDD505-2E9C-101B-9397-08002B2CF9AE}" pid="4" name="MSIP_Label_046da4d3-ba20-4986-879c-49e262eff745_Method">
    <vt:lpwstr>Standard</vt:lpwstr>
  </property>
  <property fmtid="{D5CDD505-2E9C-101B-9397-08002B2CF9AE}" pid="5" name="MSIP_Label_046da4d3-ba20-4986-879c-49e262eff745_Name">
    <vt:lpwstr>Internal</vt:lpwstr>
  </property>
  <property fmtid="{D5CDD505-2E9C-101B-9397-08002B2CF9AE}" pid="6" name="MSIP_Label_046da4d3-ba20-4986-879c-49e262eff745_SiteId">
    <vt:lpwstr>9f693e63-5e9e-4ced-98a4-8ab28f9d0c2d</vt:lpwstr>
  </property>
  <property fmtid="{D5CDD505-2E9C-101B-9397-08002B2CF9AE}" pid="7" name="MSIP_Label_046da4d3-ba20-4986-879c-49e262eff745_ActionId">
    <vt:lpwstr>4b8cc029-6d4e-4835-8cb8-1ee1723f22fb</vt:lpwstr>
  </property>
  <property fmtid="{D5CDD505-2E9C-101B-9397-08002B2CF9AE}" pid="8" name="MSIP_Label_046da4d3-ba20-4986-879c-49e262eff745_ContentBits">
    <vt:lpwstr>0</vt:lpwstr>
  </property>
</Properties>
</file>