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2.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2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6.xml" ContentType="application/vnd.openxmlformats-officedocument.presentationml.notesSlide+xml"/>
  <Override PartName="/ppt/notesSlides/notesSlide4.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14.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4" r:id="rId1"/>
  </p:sldMasterIdLst>
  <p:notesMasterIdLst>
    <p:notesMasterId r:id="rId31"/>
  </p:notesMasterIdLst>
  <p:sldIdLst>
    <p:sldId id="256" r:id="rId2"/>
    <p:sldId id="313" r:id="rId3"/>
    <p:sldId id="317" r:id="rId4"/>
    <p:sldId id="319" r:id="rId5"/>
    <p:sldId id="318" r:id="rId6"/>
    <p:sldId id="294" r:id="rId7"/>
    <p:sldId id="321" r:id="rId8"/>
    <p:sldId id="261" r:id="rId9"/>
    <p:sldId id="265" r:id="rId10"/>
    <p:sldId id="322" r:id="rId11"/>
    <p:sldId id="295" r:id="rId12"/>
    <p:sldId id="327" r:id="rId13"/>
    <p:sldId id="328" r:id="rId14"/>
    <p:sldId id="312" r:id="rId15"/>
    <p:sldId id="304" r:id="rId16"/>
    <p:sldId id="309" r:id="rId17"/>
    <p:sldId id="308" r:id="rId18"/>
    <p:sldId id="307" r:id="rId19"/>
    <p:sldId id="300" r:id="rId20"/>
    <p:sldId id="297" r:id="rId21"/>
    <p:sldId id="306" r:id="rId22"/>
    <p:sldId id="298" r:id="rId23"/>
    <p:sldId id="310" r:id="rId24"/>
    <p:sldId id="323" r:id="rId25"/>
    <p:sldId id="325" r:id="rId26"/>
    <p:sldId id="257" r:id="rId27"/>
    <p:sldId id="260" r:id="rId28"/>
    <p:sldId id="269" r:id="rId29"/>
    <p:sldId id="326" r:id="rId30"/>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0698" autoAdjust="0"/>
  </p:normalViewPr>
  <p:slideViewPr>
    <p:cSldViewPr>
      <p:cViewPr varScale="1">
        <p:scale>
          <a:sx n="70" d="100"/>
          <a:sy n="70" d="100"/>
        </p:scale>
        <p:origin x="2784"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3B96D51C-2B5D-435B-A624-82E9A87AE681}" type="datetimeFigureOut">
              <a:rPr lang="en-US"/>
              <a:pPr>
                <a:defRPr/>
              </a:pPr>
              <a:t>11/4/2016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5396A099-4246-4EBE-BDEF-8A9C0695343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 am also hoping to get everyone up a little bit and moving, so we actually get to stretch some of the muscles today. </a:t>
            </a: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F68DBB7-F866-4E1A-B3DE-821512A1FCBE}" type="slidenum">
              <a:rPr lang="en-US" altLang="en-US" smtClean="0">
                <a:cs typeface="Arial" panose="020B0604020202020204" pitchFamily="34" charset="0"/>
              </a:rPr>
              <a:pPr fontAlgn="base">
                <a:spcBef>
                  <a:spcPct val="0"/>
                </a:spcBef>
                <a:spcAft>
                  <a:spcPct val="0"/>
                </a:spcAft>
              </a:pPr>
              <a:t>6</a:t>
            </a:fld>
            <a:endParaRPr lang="en-US" altLang="en-US" smtClean="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Long seating – causes poor circulation in legs, swollen ankles, varicose veins and DVT, decreased weight bearing – decreased bone mineral density. Weight bearing activity like walking is very important not only for legs but also your heart. Sitting is the current smoking – bad for health. </a:t>
            </a: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A7D8801-8F30-4AA6-AE71-4BF0C05534BE}" type="slidenum">
              <a:rPr lang="en-US" altLang="en-US" smtClean="0">
                <a:cs typeface="Arial" panose="020B0604020202020204" pitchFamily="34" charset="0"/>
              </a:rPr>
              <a:pPr fontAlgn="base">
                <a:spcBef>
                  <a:spcPct val="0"/>
                </a:spcBef>
                <a:spcAft>
                  <a:spcPct val="0"/>
                </a:spcAft>
              </a:pPr>
              <a:t>21</a:t>
            </a:fld>
            <a:endParaRPr lang="en-US" altLang="en-US" smtClean="0">
              <a:cs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Most employees get an introduction to correct lifting in orientation.  Nurses are encouraged to use chair lifts, but doesn’t happen practically due to many reasons. Reach to your physical therapist to see if you can come up with good solutions in your hospital for day to day issues. </a:t>
            </a:r>
            <a:r>
              <a:rPr lang="en-US" altLang="en-US" b="1" smtClean="0">
                <a:solidFill>
                  <a:srgbClr val="000000"/>
                </a:solidFill>
                <a:latin typeface="Open Sans"/>
              </a:rPr>
              <a:t>Learn how to lift properly. Lift with your legs not your back, keep heavy objects close to the body and maintain natural curve of spine as much as possible. Learn Proper posture – head balanced, chin not jutting forwards, chest raised slightly, stomach not stick out or protruding, relaxed knees, shoulders down and back, hips even at the same level, directly under the shoulders, kneecaps pointing straight ahead. Feet directly beneath the knees, facing forward. </a:t>
            </a:r>
            <a:r>
              <a:rPr lang="en-US" altLang="en-US" sz="2000" b="1" smtClean="0">
                <a:solidFill>
                  <a:srgbClr val="000000"/>
                </a:solidFill>
                <a:latin typeface="Open Sans"/>
              </a:rPr>
              <a:t>3. Strengthen your body.</a:t>
            </a:r>
            <a:r>
              <a:rPr lang="en-US" altLang="en-US" sz="2000" smtClean="0">
                <a:solidFill>
                  <a:srgbClr val="000000"/>
                </a:solidFill>
                <a:latin typeface="Open Sans"/>
              </a:rPr>
              <a:t> </a:t>
            </a:r>
            <a:r>
              <a:rPr lang="en-US" altLang="en-US" sz="2000" b="1" smtClean="0">
                <a:solidFill>
                  <a:srgbClr val="000000"/>
                </a:solidFill>
                <a:latin typeface="Open Sans"/>
              </a:rPr>
              <a:t>4. Manage your stress.</a:t>
            </a:r>
            <a:r>
              <a:rPr lang="en-US" altLang="en-US" sz="2000" smtClean="0">
                <a:solidFill>
                  <a:srgbClr val="000000"/>
                </a:solidFill>
                <a:latin typeface="Open Sans"/>
              </a:rPr>
              <a:t> Stressed workers are much more likely to become injured. If you experience stress at work more often than not, experiment with different </a:t>
            </a:r>
            <a:endParaRPr lang="en-US" altLang="en-US"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E69D067-4BE1-4319-87C2-D84325DA6397}" type="slidenum">
              <a:rPr lang="en-US" altLang="en-US" smtClean="0">
                <a:cs typeface="Arial" panose="020B0604020202020204" pitchFamily="34" charset="0"/>
              </a:rPr>
              <a:pPr fontAlgn="base">
                <a:spcBef>
                  <a:spcPct val="0"/>
                </a:spcBef>
                <a:spcAft>
                  <a:spcPct val="0"/>
                </a:spcAft>
              </a:pPr>
              <a:t>23</a:t>
            </a:fld>
            <a:endParaRPr lang="en-US" altLang="en-US" smtClean="0">
              <a:cs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Reposition internal organs including kidneys and seem to be beneficial. Seated chair twists, back bends and forward bends are all beneficial.  </a:t>
            </a: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53FD150-4567-4E54-8D73-611417373AF3}" type="slidenum">
              <a:rPr lang="en-US" altLang="en-US" smtClean="0">
                <a:cs typeface="Arial" panose="020B0604020202020204" pitchFamily="34" charset="0"/>
              </a:rPr>
              <a:pPr fontAlgn="base">
                <a:spcBef>
                  <a:spcPct val="0"/>
                </a:spcBef>
                <a:spcAft>
                  <a:spcPct val="0"/>
                </a:spcAft>
              </a:pPr>
              <a:t>24</a:t>
            </a:fld>
            <a:endParaRPr lang="en-US" altLang="en-US" smtClean="0">
              <a:cs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Some less obvious signs include neglecting basic needs like bathroom breaks, hydration, rest, eating well and sleep. How do most of us adapt to chronic stressful situation? Overeating/eating wrong things, too much caffeine or sugar, stimulants and drugs, we internalize stress and this shows up in poor posture</a:t>
            </a: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2815B33-BB88-4FE6-95FC-5D81C34D2433}" type="slidenum">
              <a:rPr lang="en-US" altLang="en-US" smtClean="0">
                <a:cs typeface="Arial" panose="020B0604020202020204" pitchFamily="34" charset="0"/>
              </a:rPr>
              <a:pPr fontAlgn="base">
                <a:spcBef>
                  <a:spcPct val="0"/>
                </a:spcBef>
                <a:spcAft>
                  <a:spcPct val="0"/>
                </a:spcAft>
              </a:pPr>
              <a:t>26</a:t>
            </a:fld>
            <a:endParaRPr lang="en-US" altLang="en-US" smtClean="0">
              <a:cs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We can take better care of others and don’t need to reach for things outside our body to get us through the day. Set timer for 2 minutes, close your eyes and shift thought gently back to the present</a:t>
            </a:r>
          </a:p>
          <a:p>
            <a:pPr eaLnBrk="1" hangingPunct="1"/>
            <a:r>
              <a:rPr lang="en-US" altLang="en-US" smtClean="0"/>
              <a:t>Not required to close your eyes, but most people find this very helpful. You can do it anywhere, while charting or sitting in front of the computer.  Breathe in through one nostril and breath out through the other</a:t>
            </a:r>
          </a:p>
          <a:p>
            <a:pPr eaLnBrk="1" hangingPunct="1"/>
            <a:endParaRPr lang="en-US" altLang="en-US" smtClean="0"/>
          </a:p>
          <a:p>
            <a:pPr eaLnBrk="1" hangingPunct="1"/>
            <a:endParaRPr lang="en-US" altLang="en-US"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4435C1E-807B-44F6-953A-1CB3DC40EE73}" type="slidenum">
              <a:rPr lang="en-US" altLang="en-US" smtClean="0">
                <a:cs typeface="Arial" panose="020B0604020202020204" pitchFamily="34" charset="0"/>
              </a:rPr>
              <a:pPr fontAlgn="base">
                <a:spcBef>
                  <a:spcPct val="0"/>
                </a:spcBef>
                <a:spcAft>
                  <a:spcPct val="0"/>
                </a:spcAft>
              </a:pPr>
              <a:t>27</a:t>
            </a:fld>
            <a:endParaRPr lang="en-US" altLang="en-US" smtClean="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Ask how many people in the room do or have ever tried yoga?  </a:t>
            </a: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FB9963E-FE03-4635-BC14-B81883E996CE}" type="slidenum">
              <a:rPr lang="en-US" altLang="en-US" smtClean="0">
                <a:cs typeface="Arial" panose="020B0604020202020204" pitchFamily="34" charset="0"/>
              </a:rPr>
              <a:pPr fontAlgn="base">
                <a:spcBef>
                  <a:spcPct val="0"/>
                </a:spcBef>
                <a:spcAft>
                  <a:spcPct val="0"/>
                </a:spcAft>
              </a:pPr>
              <a:t>7</a:t>
            </a:fld>
            <a:endParaRPr lang="en-US" altLang="en-US" smtClean="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I will show you a few things that you can do without looking like a dork at work. Point one reaches to the physical aspect, point two and three to the mental and spiritual aspects of Yoga. </a:t>
            </a: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F266324-8CEC-4488-819B-C2D3A6BF3C61}" type="slidenum">
              <a:rPr lang="en-US" altLang="en-US" smtClean="0">
                <a:cs typeface="Arial" panose="020B0604020202020204" pitchFamily="34" charset="0"/>
              </a:rPr>
              <a:pPr fontAlgn="base">
                <a:spcBef>
                  <a:spcPct val="0"/>
                </a:spcBef>
                <a:spcAft>
                  <a:spcPct val="0"/>
                </a:spcAft>
              </a:pPr>
              <a:t>9</a:t>
            </a:fld>
            <a:endParaRPr lang="en-US" altLang="en-US" smtClean="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&gt; 60% of the work day, several times a week is considered prolonged standing</a:t>
            </a: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182741D-A8A6-493F-ACA3-5CD635149FA4}" type="slidenum">
              <a:rPr lang="en-US" altLang="en-US" smtClean="0">
                <a:cs typeface="Arial" panose="020B0604020202020204" pitchFamily="34" charset="0"/>
              </a:rPr>
              <a:pPr fontAlgn="base">
                <a:spcBef>
                  <a:spcPct val="0"/>
                </a:spcBef>
                <a:spcAft>
                  <a:spcPct val="0"/>
                </a:spcAft>
              </a:pPr>
              <a:t>11</a:t>
            </a:fld>
            <a:endParaRPr lang="en-US" altLang="en-US" smtClean="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Long times sitting is the new smoking cause CVA issues. But not much attention is paid to long term standing for several hours each day. </a:t>
            </a:r>
          </a:p>
          <a:p>
            <a:r>
              <a:rPr lang="en-US" altLang="en-US" smtClean="0"/>
              <a:t>Set 20 minute timers on your phones. If sitting, get up and walk for a minute and look away from the computer screen into something distant for a minute every 20 minutes. If standing take a break, sit down or flex your hips and legs for a few minutes. When you go home, put legs up against wall for at least 20-30 minutes a day. </a:t>
            </a: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DF867E1-2E22-46C7-A2D7-7EEA55EDC443}" type="slidenum">
              <a:rPr lang="en-US" altLang="en-US" smtClean="0">
                <a:cs typeface="Arial" panose="020B0604020202020204" pitchFamily="34" charset="0"/>
              </a:rPr>
              <a:pPr fontAlgn="base">
                <a:spcBef>
                  <a:spcPct val="0"/>
                </a:spcBef>
                <a:spcAft>
                  <a:spcPct val="0"/>
                </a:spcAft>
              </a:pPr>
              <a:t>12</a:t>
            </a:fld>
            <a:endParaRPr lang="en-US" altLang="en-US" smtClean="0">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spcBef>
                <a:spcPct val="0"/>
              </a:spcBef>
              <a:buFontTx/>
              <a:buAutoNum type="arabicPeriod"/>
              <a:defRPr/>
            </a:pPr>
            <a:r>
              <a:rPr lang="en-US" altLang="en-US" dirty="0" smtClean="0">
                <a:solidFill>
                  <a:srgbClr val="333333"/>
                </a:solidFill>
              </a:rPr>
              <a:t>Forward Head Posture – neck and shoulders rounded</a:t>
            </a:r>
          </a:p>
          <a:p>
            <a:pPr marL="228600" indent="-228600" eaLnBrk="1" hangingPunct="1">
              <a:spcBef>
                <a:spcPct val="0"/>
              </a:spcBef>
              <a:buFontTx/>
              <a:buAutoNum type="arabicPeriod"/>
              <a:defRPr/>
            </a:pPr>
            <a:r>
              <a:rPr lang="en-US" altLang="en-US" dirty="0" smtClean="0">
                <a:solidFill>
                  <a:srgbClr val="333333"/>
                </a:solidFill>
              </a:rPr>
              <a:t>Neck doesn’t slouch alone. Slumping forward overextends shoulder and back muscles as well, particularly the trapezius, which connects neck and shoulders</a:t>
            </a:r>
          </a:p>
          <a:p>
            <a:pPr marL="228600" indent="-228600" eaLnBrk="1" hangingPunct="1">
              <a:spcBef>
                <a:spcPct val="0"/>
              </a:spcBef>
              <a:buFontTx/>
              <a:buAutoNum type="arabicPeriod"/>
              <a:defRPr/>
            </a:pPr>
            <a:r>
              <a:rPr lang="en-US" altLang="en-US" dirty="0" smtClean="0">
                <a:solidFill>
                  <a:srgbClr val="333333"/>
                </a:solidFill>
              </a:rPr>
              <a:t>Lungs get squished in – inability to have strong chest and breathing muscles. </a:t>
            </a:r>
          </a:p>
          <a:p>
            <a:pPr marL="228600" indent="-228600" eaLnBrk="1" hangingPunct="1">
              <a:spcBef>
                <a:spcPct val="0"/>
              </a:spcBef>
              <a:buFontTx/>
              <a:buAutoNum type="arabicPeriod"/>
              <a:defRPr/>
            </a:pPr>
            <a:r>
              <a:rPr lang="en-US" altLang="en-US" dirty="0" smtClean="0">
                <a:solidFill>
                  <a:srgbClr val="333333"/>
                </a:solidFill>
              </a:rPr>
              <a:t>Mushy abs: When stand, move or sit up straight, abdominal muscles are working to keep you upright. But when you slump in a chair, they go unused. </a:t>
            </a:r>
          </a:p>
          <a:p>
            <a:pPr eaLnBrk="1" hangingPunct="1">
              <a:spcBef>
                <a:spcPct val="0"/>
              </a:spcBef>
              <a:defRPr/>
            </a:pPr>
            <a:r>
              <a:rPr lang="en-US" altLang="en-US" dirty="0" smtClean="0">
                <a:solidFill>
                  <a:srgbClr val="333333"/>
                </a:solidFill>
              </a:rPr>
              <a:t>5.  Tight back muscles and inflexible spine. Movement enables the soft discs between </a:t>
            </a:r>
            <a:r>
              <a:rPr lang="en-US" altLang="en-US" dirty="0" err="1" smtClean="0">
                <a:solidFill>
                  <a:srgbClr val="333333"/>
                </a:solidFill>
              </a:rPr>
              <a:t>verterbra</a:t>
            </a:r>
            <a:r>
              <a:rPr lang="en-US" altLang="en-US" dirty="0" smtClean="0">
                <a:solidFill>
                  <a:srgbClr val="333333"/>
                </a:solidFill>
              </a:rPr>
              <a:t> to expand and contract like sponges, soaking up blood and nutrients. But when we sit for a long time, discs are squashed unevenly, collagen hardens around tendon and ligament. </a:t>
            </a:r>
          </a:p>
          <a:p>
            <a:pPr eaLnBrk="1" hangingPunct="1">
              <a:spcBef>
                <a:spcPct val="0"/>
              </a:spcBef>
              <a:defRPr/>
            </a:pPr>
            <a:r>
              <a:rPr lang="en-US" altLang="en-US" dirty="0" smtClean="0">
                <a:solidFill>
                  <a:srgbClr val="333333"/>
                </a:solidFill>
              </a:rPr>
              <a:t>6. Tight hips – hip flexors in front are rarely extended and become short and tight, limiting range of motion and stride length. Decreased hip mobility is one big reason why elderly tend to fall. </a:t>
            </a:r>
          </a:p>
          <a:p>
            <a:pPr eaLnBrk="1" hangingPunct="1">
              <a:spcBef>
                <a:spcPct val="0"/>
              </a:spcBef>
              <a:defRPr/>
            </a:pPr>
            <a:r>
              <a:rPr lang="en-US" altLang="en-US" dirty="0" smtClean="0">
                <a:solidFill>
                  <a:srgbClr val="333333"/>
                </a:solidFill>
              </a:rPr>
              <a:t>7. Limp glutes: Sitting requires your glutes to do absolutely nothing, and they get used to it. Soft glutes hurt your stability, your ability to push off and your ability to maintain a powerful stride</a:t>
            </a:r>
          </a:p>
          <a:p>
            <a:pPr eaLnBrk="1" hangingPunct="1">
              <a:spcBef>
                <a:spcPct val="0"/>
              </a:spcBef>
              <a:defRPr/>
            </a:pPr>
            <a:endParaRPr lang="en-US" altLang="en-US" dirty="0"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D2D8FA5-3354-4B5E-8945-5502195D87A7}" type="slidenum">
              <a:rPr lang="en-US" altLang="en-US" smtClean="0">
                <a:cs typeface="Arial" panose="020B0604020202020204" pitchFamily="34" charset="0"/>
              </a:rPr>
              <a:pPr fontAlgn="base">
                <a:spcBef>
                  <a:spcPct val="0"/>
                </a:spcBef>
                <a:spcAft>
                  <a:spcPct val="0"/>
                </a:spcAft>
              </a:pPr>
              <a:t>15</a:t>
            </a:fld>
            <a:endParaRPr lang="en-US" altLang="en-US" smtClean="0">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Not leaning forward, arms close to sides, elbows bent 90 degrees. </a:t>
            </a: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E9CECD2-F152-4F3A-8C8A-176B7F654016}" type="slidenum">
              <a:rPr lang="en-US" altLang="en-US" smtClean="0">
                <a:cs typeface="Arial" panose="020B0604020202020204" pitchFamily="34" charset="0"/>
              </a:rPr>
              <a:pPr fontAlgn="base">
                <a:spcBef>
                  <a:spcPct val="0"/>
                </a:spcBef>
                <a:spcAft>
                  <a:spcPct val="0"/>
                </a:spcAft>
              </a:pPr>
              <a:t>17</a:t>
            </a:fld>
            <a:endParaRPr lang="en-US" altLang="en-US" smtClean="0">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eaLnBrk="1" hangingPunct="1"/>
            <a:r>
              <a:rPr lang="en-US" altLang="en-US" smtClean="0"/>
              <a:t>Look up every 5 minutes, Phone to eye level – doesn’t look cool but at least no pain, Do some easy neck stretches and exercises</a:t>
            </a:r>
          </a:p>
          <a:p>
            <a:pPr eaLnBrk="1" hangingPunct="1"/>
            <a:r>
              <a:rPr lang="en-US" altLang="en-US" smtClean="0"/>
              <a:t>Seated forward bend with fingers interlaced also works on the shoulders and neck</a:t>
            </a:r>
            <a:r>
              <a:rPr lang="en-US" altLang="en-US" smtClean="0">
                <a:solidFill>
                  <a:srgbClr val="333333"/>
                </a:solidFill>
              </a:rPr>
              <a:t>The neck doesn't slouch alone. Slumping forward overextends shoulder and back muscles as well, particularly the trapezius, which connects the neck and shoulders</a:t>
            </a:r>
            <a:endParaRPr lang="en-US" altLang="en-US" smtClean="0"/>
          </a:p>
          <a:p>
            <a:pPr eaLnBrk="1" hangingPunct="1"/>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037BE54-2DAC-41A3-9366-1D7B6B081583}" type="slidenum">
              <a:rPr lang="en-US" altLang="en-US" smtClean="0">
                <a:cs typeface="Arial" panose="020B0604020202020204" pitchFamily="34" charset="0"/>
              </a:rPr>
              <a:pPr fontAlgn="base">
                <a:spcBef>
                  <a:spcPct val="0"/>
                </a:spcBef>
                <a:spcAft>
                  <a:spcPct val="0"/>
                </a:spcAft>
              </a:pPr>
              <a:t>19</a:t>
            </a:fld>
            <a:endParaRPr lang="en-US" altLang="en-US" smtClean="0">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Also helpful to put a pillow in your lower back to keep your natural curve. </a:t>
            </a: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8F7EB29-2188-4428-9D14-5A1096C8E31D}" type="slidenum">
              <a:rPr lang="en-US" altLang="en-US" smtClean="0">
                <a:cs typeface="Arial" panose="020B0604020202020204" pitchFamily="34" charset="0"/>
              </a:rPr>
              <a:pPr fontAlgn="base">
                <a:spcBef>
                  <a:spcPct val="0"/>
                </a:spcBef>
                <a:spcAft>
                  <a:spcPct val="0"/>
                </a:spcAft>
              </a:pPr>
              <a:t>20</a:t>
            </a:fld>
            <a:endParaRPr lang="en-US" altLang="en-US" smtClean="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p:cNvCxnSpPr/>
          <p:nvPr/>
        </p:nvCxnSpPr>
        <p:spPr>
          <a:xfrm>
            <a:off x="906463" y="4343400"/>
            <a:ext cx="740568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822960" y="758952"/>
            <a:ext cx="7543800" cy="3566160"/>
          </a:xfrm>
        </p:spPr>
        <p:txBody>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Date Placeholder 3"/>
          <p:cNvSpPr>
            <a:spLocks noGrp="1"/>
          </p:cNvSpPr>
          <p:nvPr>
            <p:ph type="dt" sz="half" idx="10"/>
          </p:nvPr>
        </p:nvSpPr>
        <p:spPr/>
        <p:txBody>
          <a:bodyPr/>
          <a:lstStyle>
            <a:lvl1pPr>
              <a:defRPr/>
            </a:lvl1pPr>
          </a:lstStyle>
          <a:p>
            <a:pPr>
              <a:defRPr/>
            </a:pPr>
            <a:fld id="{2626189C-0C42-4E28-B75C-FCA9B3008D7E}" type="datetimeFigureOut">
              <a:rPr lang="en-US"/>
              <a:pPr>
                <a:defRPr/>
              </a:pPr>
              <a:t>11/4/2016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D339D61-B566-4BDF-B600-906D2A885140}" type="slidenum">
              <a:rPr lang="en-US" altLang="en-US"/>
              <a:pPr>
                <a:defRPr/>
              </a:pPr>
              <a:t>‹#›</a:t>
            </a:fld>
            <a:endParaRPr lang="en-US" altLang="en-US"/>
          </a:p>
        </p:txBody>
      </p:sp>
    </p:spTree>
    <p:extLst>
      <p:ext uri="{BB962C8B-B14F-4D97-AF65-F5344CB8AC3E}">
        <p14:creationId xmlns:p14="http://schemas.microsoft.com/office/powerpoint/2010/main" val="2091772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031BEDF1-5DAB-4371-A068-A8C805EFF0D8}" type="datetimeFigureOut">
              <a:rPr lang="en-US"/>
              <a:pPr>
                <a:defRPr/>
              </a:pPr>
              <a:t>11/4/2016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903CC60-F37C-4091-B7B1-299089801C55}" type="slidenum">
              <a:rPr lang="en-US" altLang="en-US"/>
              <a:pPr>
                <a:defRPr/>
              </a:pPr>
              <a:t>‹#›</a:t>
            </a:fld>
            <a:endParaRPr lang="en-US" altLang="en-US"/>
          </a:p>
        </p:txBody>
      </p:sp>
    </p:spTree>
    <p:extLst>
      <p:ext uri="{BB962C8B-B14F-4D97-AF65-F5344CB8AC3E}">
        <p14:creationId xmlns:p14="http://schemas.microsoft.com/office/powerpoint/2010/main" val="792270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a:spLocks noGrp="1"/>
          </p:cNvSpPr>
          <p:nvPr>
            <p:ph type="dt" sz="half" idx="10"/>
          </p:nvPr>
        </p:nvSpPr>
        <p:spPr/>
        <p:txBody>
          <a:bodyPr/>
          <a:lstStyle>
            <a:lvl1pPr>
              <a:defRPr/>
            </a:lvl1pPr>
          </a:lstStyle>
          <a:p>
            <a:pPr>
              <a:defRPr/>
            </a:pPr>
            <a:fld id="{23EAE65A-4B10-4A66-B5FA-005101A6216E}" type="datetimeFigureOut">
              <a:rPr lang="en-US"/>
              <a:pPr>
                <a:defRPr/>
              </a:pPr>
              <a:t>11/4/2016</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474224B5-0DDD-4417-BFB7-472E5133DC48}" type="slidenum">
              <a:rPr lang="en-US" altLang="en-US"/>
              <a:pPr>
                <a:defRPr/>
              </a:pPr>
              <a:t>‹#›</a:t>
            </a:fld>
            <a:endParaRPr lang="en-US" altLang="en-US"/>
          </a:p>
        </p:txBody>
      </p:sp>
    </p:spTree>
    <p:extLst>
      <p:ext uri="{BB962C8B-B14F-4D97-AF65-F5344CB8AC3E}">
        <p14:creationId xmlns:p14="http://schemas.microsoft.com/office/powerpoint/2010/main" val="1861864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5730B393-63AB-47FD-8ED3-66D0E7B6CBC7}" type="datetimeFigureOut">
              <a:rPr lang="en-US"/>
              <a:pPr>
                <a:defRPr/>
              </a:pPr>
              <a:t>11/4/2016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52E7E26-04CB-4CB5-BAB4-E0458628F7F3}" type="slidenum">
              <a:rPr lang="en-US" altLang="en-US"/>
              <a:pPr>
                <a:defRPr/>
              </a:pPr>
              <a:t>‹#›</a:t>
            </a:fld>
            <a:endParaRPr lang="en-US" altLang="en-US"/>
          </a:p>
        </p:txBody>
      </p:sp>
    </p:spTree>
    <p:extLst>
      <p:ext uri="{BB962C8B-B14F-4D97-AF65-F5344CB8AC3E}">
        <p14:creationId xmlns:p14="http://schemas.microsoft.com/office/powerpoint/2010/main" val="3550316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p:cNvCxnSpPr/>
          <p:nvPr/>
        </p:nvCxnSpPr>
        <p:spPr>
          <a:xfrm>
            <a:off x="906463" y="4343400"/>
            <a:ext cx="740568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22960" y="758952"/>
            <a:ext cx="7543800" cy="3566160"/>
          </a:xfrm>
        </p:spPr>
        <p:txBody>
          <a:bodyPr anchorCtr="0"/>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7" name="Date Placeholder 3"/>
          <p:cNvSpPr>
            <a:spLocks noGrp="1"/>
          </p:cNvSpPr>
          <p:nvPr>
            <p:ph type="dt" sz="half" idx="10"/>
          </p:nvPr>
        </p:nvSpPr>
        <p:spPr/>
        <p:txBody>
          <a:bodyPr/>
          <a:lstStyle>
            <a:lvl1pPr>
              <a:defRPr/>
            </a:lvl1pPr>
          </a:lstStyle>
          <a:p>
            <a:pPr>
              <a:defRPr/>
            </a:pPr>
            <a:fld id="{03898859-5E86-40CB-932D-AD6D8E983337}" type="datetimeFigureOut">
              <a:rPr lang="en-US"/>
              <a:pPr>
                <a:defRPr/>
              </a:pPr>
              <a:t>11/4/2016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39A4DC1-7014-4084-A42A-2DA96FE9A07E}" type="slidenum">
              <a:rPr lang="en-US" altLang="en-US"/>
              <a:pPr>
                <a:defRPr/>
              </a:pPr>
              <a:t>‹#›</a:t>
            </a:fld>
            <a:endParaRPr lang="en-US" altLang="en-US"/>
          </a:p>
        </p:txBody>
      </p:sp>
    </p:spTree>
    <p:extLst>
      <p:ext uri="{BB962C8B-B14F-4D97-AF65-F5344CB8AC3E}">
        <p14:creationId xmlns:p14="http://schemas.microsoft.com/office/powerpoint/2010/main" val="317321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44214D36-C1F7-44A1-A030-E31F3E3BADF8}" type="datetimeFigureOut">
              <a:rPr lang="en-US"/>
              <a:pPr>
                <a:defRPr/>
              </a:pPr>
              <a:t>11/4/2016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BB5A283-E908-4B05-B29A-AE219F7A11E4}" type="slidenum">
              <a:rPr lang="en-US" altLang="en-US"/>
              <a:pPr>
                <a:defRPr/>
              </a:pPr>
              <a:t>‹#›</a:t>
            </a:fld>
            <a:endParaRPr lang="en-US" altLang="en-US"/>
          </a:p>
        </p:txBody>
      </p:sp>
    </p:spTree>
    <p:extLst>
      <p:ext uri="{BB962C8B-B14F-4D97-AF65-F5344CB8AC3E}">
        <p14:creationId xmlns:p14="http://schemas.microsoft.com/office/powerpoint/2010/main" val="4280940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6B6C0190-5F38-4E2E-9F34-40D3BD44F139}" type="datetimeFigureOut">
              <a:rPr lang="en-US"/>
              <a:pPr>
                <a:defRPr/>
              </a:pPr>
              <a:t>11/4/2016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5BB7BBE-6800-4C0F-80F7-0E36BFCA5858}" type="slidenum">
              <a:rPr lang="en-US" altLang="en-US"/>
              <a:pPr>
                <a:defRPr/>
              </a:pPr>
              <a:t>‹#›</a:t>
            </a:fld>
            <a:endParaRPr lang="en-US" altLang="en-US"/>
          </a:p>
        </p:txBody>
      </p:sp>
    </p:spTree>
    <p:extLst>
      <p:ext uri="{BB962C8B-B14F-4D97-AF65-F5344CB8AC3E}">
        <p14:creationId xmlns:p14="http://schemas.microsoft.com/office/powerpoint/2010/main" val="4165378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40EFABB4-6B99-491D-8BCE-0D23054551B1}" type="datetimeFigureOut">
              <a:rPr lang="en-US"/>
              <a:pPr>
                <a:defRPr/>
              </a:pPr>
              <a:t>11/4/2016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8574403-AE22-46C2-A766-C10EBA42AAFD}" type="slidenum">
              <a:rPr lang="en-US" altLang="en-US"/>
              <a:pPr>
                <a:defRPr/>
              </a:pPr>
              <a:t>‹#›</a:t>
            </a:fld>
            <a:endParaRPr lang="en-US" altLang="en-US"/>
          </a:p>
        </p:txBody>
      </p:sp>
    </p:spTree>
    <p:extLst>
      <p:ext uri="{BB962C8B-B14F-4D97-AF65-F5344CB8AC3E}">
        <p14:creationId xmlns:p14="http://schemas.microsoft.com/office/powerpoint/2010/main" val="1055007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2"/>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6"/>
          <p:cNvSpPr>
            <a:spLocks noGrp="1"/>
          </p:cNvSpPr>
          <p:nvPr>
            <p:ph type="dt" sz="half" idx="10"/>
          </p:nvPr>
        </p:nvSpPr>
        <p:spPr/>
        <p:txBody>
          <a:bodyPr/>
          <a:lstStyle>
            <a:lvl1pPr>
              <a:defRPr/>
            </a:lvl1pPr>
          </a:lstStyle>
          <a:p>
            <a:pPr>
              <a:defRPr/>
            </a:pPr>
            <a:fld id="{B8D07620-4430-4D72-8360-F6DDE31EAB11}" type="datetimeFigureOut">
              <a:rPr lang="en-US"/>
              <a:pPr>
                <a:defRPr/>
              </a:pPr>
              <a:t>11/4/2016</a:t>
            </a:fld>
            <a:endParaRPr lang="en-US"/>
          </a:p>
        </p:txBody>
      </p:sp>
      <p:sp>
        <p:nvSpPr>
          <p:cNvPr id="5" name="Footer Placeholder 7"/>
          <p:cNvSpPr>
            <a:spLocks noGrp="1"/>
          </p:cNvSpPr>
          <p:nvPr>
            <p:ph type="ftr" sz="quarter" idx="11"/>
          </p:nvPr>
        </p:nvSpPr>
        <p:spPr/>
        <p:txBody>
          <a:bodyPr/>
          <a:lstStyle>
            <a:lvl1pPr>
              <a:defRPr>
                <a:solidFill>
                  <a:srgbClr val="FFFFFF"/>
                </a:solidFill>
              </a:defRPr>
            </a:lvl1pPr>
          </a:lstStyle>
          <a:p>
            <a:pPr>
              <a:defRPr/>
            </a:pPr>
            <a:endParaRPr lang="en-US"/>
          </a:p>
        </p:txBody>
      </p:sp>
      <p:sp>
        <p:nvSpPr>
          <p:cNvPr id="6" name="Slide Number Placeholder 8"/>
          <p:cNvSpPr>
            <a:spLocks noGrp="1"/>
          </p:cNvSpPr>
          <p:nvPr>
            <p:ph type="sldNum" sz="quarter" idx="12"/>
          </p:nvPr>
        </p:nvSpPr>
        <p:spPr/>
        <p:txBody>
          <a:bodyPr/>
          <a:lstStyle>
            <a:lvl1pPr>
              <a:defRPr/>
            </a:lvl1pPr>
          </a:lstStyle>
          <a:p>
            <a:pPr>
              <a:defRPr/>
            </a:pPr>
            <a:fld id="{9F8D0125-743D-4646-AF2E-AFB4F6BCE31C}" type="slidenum">
              <a:rPr lang="en-US" altLang="en-US"/>
              <a:pPr>
                <a:defRPr/>
              </a:pPr>
              <a:t>‹#›</a:t>
            </a:fld>
            <a:endParaRPr lang="en-US" altLang="en-US"/>
          </a:p>
        </p:txBody>
      </p:sp>
    </p:spTree>
    <p:extLst>
      <p:ext uri="{BB962C8B-B14F-4D97-AF65-F5344CB8AC3E}">
        <p14:creationId xmlns:p14="http://schemas.microsoft.com/office/powerpoint/2010/main" val="4239883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30384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3030538" y="0"/>
            <a:ext cx="476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a:xfrm>
            <a:off x="349250" y="6459538"/>
            <a:ext cx="1963738" cy="365125"/>
          </a:xfrm>
        </p:spPr>
        <p:txBody>
          <a:bodyPr/>
          <a:lstStyle>
            <a:lvl1pPr algn="l">
              <a:defRPr smtClean="0"/>
            </a:lvl1pPr>
          </a:lstStyle>
          <a:p>
            <a:pPr>
              <a:defRPr/>
            </a:pPr>
            <a:fld id="{0F6B4529-9F66-4DF2-B579-870125848D87}" type="datetimeFigureOut">
              <a:rPr lang="en-US"/>
              <a:pPr>
                <a:defRPr/>
              </a:pPr>
              <a:t>11/4/2016</a:t>
            </a:fld>
            <a:endParaRPr lang="en-US"/>
          </a:p>
        </p:txBody>
      </p:sp>
      <p:sp>
        <p:nvSpPr>
          <p:cNvPr id="8" name="Footer Placeholder 5"/>
          <p:cNvSpPr>
            <a:spLocks noGrp="1"/>
          </p:cNvSpPr>
          <p:nvPr>
            <p:ph type="ftr" sz="quarter" idx="11"/>
          </p:nvPr>
        </p:nvSpPr>
        <p:spPr>
          <a:xfrm>
            <a:off x="3600450" y="6459538"/>
            <a:ext cx="3486150" cy="365125"/>
          </a:xfrm>
        </p:spPr>
        <p:txBody>
          <a:bodyPr/>
          <a:lstStyle>
            <a:lvl1pPr algn="l">
              <a:defRPr>
                <a:solidFill>
                  <a:schemeClr val="tx2"/>
                </a:solidFill>
              </a:defRPr>
            </a:lvl1pPr>
          </a:lstStyle>
          <a:p>
            <a:pPr>
              <a:defRPr/>
            </a:pPr>
            <a:endParaRPr lang="en-US"/>
          </a:p>
        </p:txBody>
      </p:sp>
      <p:sp>
        <p:nvSpPr>
          <p:cNvPr id="9" name="Slide Number Placeholder 6"/>
          <p:cNvSpPr>
            <a:spLocks noGrp="1"/>
          </p:cNvSpPr>
          <p:nvPr>
            <p:ph type="sldNum" sz="quarter" idx="12"/>
          </p:nvPr>
        </p:nvSpPr>
        <p:spPr/>
        <p:txBody>
          <a:bodyPr/>
          <a:lstStyle>
            <a:lvl1pPr>
              <a:defRPr smtClean="0">
                <a:solidFill>
                  <a:schemeClr val="tx2"/>
                </a:solidFill>
              </a:defRPr>
            </a:lvl1pPr>
          </a:lstStyle>
          <a:p>
            <a:pPr>
              <a:defRPr/>
            </a:pPr>
            <a:fld id="{CF91ECCC-6A54-43B4-AB6C-E134712780E6}" type="slidenum">
              <a:rPr lang="en-US" altLang="en-US"/>
              <a:pPr>
                <a:defRPr/>
              </a:pPr>
              <a:t>‹#›</a:t>
            </a:fld>
            <a:endParaRPr lang="en-US" altLang="en-US"/>
          </a:p>
        </p:txBody>
      </p:sp>
    </p:spTree>
    <p:extLst>
      <p:ext uri="{BB962C8B-B14F-4D97-AF65-F5344CB8AC3E}">
        <p14:creationId xmlns:p14="http://schemas.microsoft.com/office/powerpoint/2010/main" val="2647165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4953000"/>
            <a:ext cx="9142413"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0" y="4914900"/>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rtlCol="0">
            <a:normAutofit/>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lvl1pPr>
              <a:defRPr/>
            </a:lvl1pPr>
          </a:lstStyle>
          <a:p>
            <a:pPr>
              <a:defRPr/>
            </a:pPr>
            <a:fld id="{06A23FBF-46A3-4A75-BBC4-0D956E64F349}" type="datetimeFigureOut">
              <a:rPr lang="en-US"/>
              <a:pPr>
                <a:defRPr/>
              </a:pPr>
              <a:t>11/4/2016</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E4DF04D3-F2D6-4009-ADFA-F9D298E5C886}" type="slidenum">
              <a:rPr lang="en-US" altLang="en-US"/>
              <a:pPr>
                <a:defRPr/>
              </a:pPr>
              <a:t>‹#›</a:t>
            </a:fld>
            <a:endParaRPr lang="en-US" altLang="en-US"/>
          </a:p>
        </p:txBody>
      </p:sp>
    </p:spTree>
    <p:extLst>
      <p:ext uri="{BB962C8B-B14F-4D97-AF65-F5344CB8AC3E}">
        <p14:creationId xmlns:p14="http://schemas.microsoft.com/office/powerpoint/2010/main" val="3357673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125"/>
            <a:ext cx="9144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325" y="287338"/>
            <a:ext cx="7543800" cy="144938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1029" name="Text Placeholder 2"/>
          <p:cNvSpPr>
            <a:spLocks noGrp="1"/>
          </p:cNvSpPr>
          <p:nvPr>
            <p:ph type="body" idx="1"/>
          </p:nvPr>
        </p:nvSpPr>
        <p:spPr bwMode="auto">
          <a:xfrm>
            <a:off x="822325" y="1846263"/>
            <a:ext cx="75438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22325" y="6459538"/>
            <a:ext cx="1854200" cy="365125"/>
          </a:xfrm>
          <a:prstGeom prst="rect">
            <a:avLst/>
          </a:prstGeom>
        </p:spPr>
        <p:txBody>
          <a:bodyPr vert="horz" lIns="91440" tIns="45720" rIns="91440" bIns="45720" rtlCol="0" anchor="ctr"/>
          <a:lstStyle>
            <a:lvl1pPr algn="l" eaLnBrk="1" fontAlgn="auto" hangingPunct="1">
              <a:spcBef>
                <a:spcPts val="0"/>
              </a:spcBef>
              <a:spcAft>
                <a:spcPts val="0"/>
              </a:spcAft>
              <a:defRPr sz="900" smtClean="0">
                <a:solidFill>
                  <a:srgbClr val="FFFFFF"/>
                </a:solidFill>
                <a:latin typeface="+mn-lt"/>
              </a:defRPr>
            </a:lvl1pPr>
          </a:lstStyle>
          <a:p>
            <a:pPr>
              <a:defRPr/>
            </a:pPr>
            <a:fld id="{DE56CF69-7C8C-42C3-A989-9664A92C9AD9}" type="datetimeFigureOut">
              <a:rPr lang="en-US"/>
              <a:pPr>
                <a:defRPr/>
              </a:pPr>
              <a:t>11/4/2016</a:t>
            </a:fld>
            <a:endParaRPr lang="en-US"/>
          </a:p>
        </p:txBody>
      </p:sp>
      <p:sp>
        <p:nvSpPr>
          <p:cNvPr id="5" name="Footer Placeholder 4"/>
          <p:cNvSpPr>
            <a:spLocks noGrp="1"/>
          </p:cNvSpPr>
          <p:nvPr>
            <p:ph type="ftr" sz="quarter" idx="3"/>
          </p:nvPr>
        </p:nvSpPr>
        <p:spPr>
          <a:xfrm>
            <a:off x="2765425" y="6459538"/>
            <a:ext cx="3616325" cy="365125"/>
          </a:xfrm>
          <a:prstGeom prst="rect">
            <a:avLst/>
          </a:prstGeom>
        </p:spPr>
        <p:txBody>
          <a:bodyPr vert="horz" lIns="91440" tIns="45720" rIns="91440" bIns="45720" rtlCol="0" anchor="ctr"/>
          <a:lstStyle>
            <a:lvl1pPr algn="ctr" eaLnBrk="1" fontAlgn="auto" hangingPunct="1">
              <a:spcBef>
                <a:spcPts val="0"/>
              </a:spcBef>
              <a:spcAft>
                <a:spcPts val="0"/>
              </a:spcAft>
              <a:defRPr sz="900" cap="all" baseline="0">
                <a:solidFill>
                  <a:srgbClr val="FFFFFF"/>
                </a:solidFill>
                <a:latin typeface="+mn-lt"/>
              </a:defRPr>
            </a:lvl1pPr>
          </a:lstStyle>
          <a:p>
            <a:pPr>
              <a:defRPr/>
            </a:pPr>
            <a:endParaRPr lang="en-US"/>
          </a:p>
        </p:txBody>
      </p:sp>
      <p:sp>
        <p:nvSpPr>
          <p:cNvPr id="6" name="Slide Number Placeholder 5"/>
          <p:cNvSpPr>
            <a:spLocks noGrp="1"/>
          </p:cNvSpPr>
          <p:nvPr>
            <p:ph type="sldNum" sz="quarter" idx="4"/>
          </p:nvPr>
        </p:nvSpPr>
        <p:spPr>
          <a:xfrm>
            <a:off x="7424738" y="6459538"/>
            <a:ext cx="984250" cy="365125"/>
          </a:xfrm>
          <a:prstGeom prst="rect">
            <a:avLst/>
          </a:prstGeom>
        </p:spPr>
        <p:txBody>
          <a:bodyPr vert="horz" lIns="91440" tIns="45720" rIns="91440" bIns="45720" rtlCol="0" anchor="ctr"/>
          <a:lstStyle>
            <a:lvl1pPr algn="r" eaLnBrk="1" fontAlgn="auto" hangingPunct="1">
              <a:spcBef>
                <a:spcPts val="0"/>
              </a:spcBef>
              <a:spcAft>
                <a:spcPts val="0"/>
              </a:spcAft>
              <a:defRPr sz="1050" smtClean="0">
                <a:solidFill>
                  <a:srgbClr val="FFFFFF"/>
                </a:solidFill>
                <a:latin typeface="+mn-lt"/>
              </a:defRPr>
            </a:lvl1pPr>
          </a:lstStyle>
          <a:p>
            <a:pPr>
              <a:defRPr/>
            </a:pPr>
            <a:fld id="{66344958-C64E-40A3-A21F-11E765D83BF2}" type="slidenum">
              <a:rPr lang="en-US" altLang="en-US"/>
              <a:pPr>
                <a:defRPr/>
              </a:pPr>
              <a:t>‹#›</a:t>
            </a:fld>
            <a:endParaRPr lang="en-US" altLang="en-US"/>
          </a:p>
        </p:txBody>
      </p:sp>
      <p:cxnSp>
        <p:nvCxnSpPr>
          <p:cNvPr id="10" name="Straight Connector 9"/>
          <p:cNvCxnSpPr/>
          <p:nvPr/>
        </p:nvCxnSpPr>
        <p:spPr>
          <a:xfrm>
            <a:off x="895350" y="1738313"/>
            <a:ext cx="747553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787" r:id="rId1"/>
    <p:sldLayoutId id="2147483782" r:id="rId2"/>
    <p:sldLayoutId id="2147483788" r:id="rId3"/>
    <p:sldLayoutId id="2147483783" r:id="rId4"/>
    <p:sldLayoutId id="2147483784" r:id="rId5"/>
    <p:sldLayoutId id="2147483785" r:id="rId6"/>
    <p:sldLayoutId id="2147483789" r:id="rId7"/>
    <p:sldLayoutId id="2147483790" r:id="rId8"/>
    <p:sldLayoutId id="2147483791" r:id="rId9"/>
    <p:sldLayoutId id="2147483786" r:id="rId10"/>
    <p:sldLayoutId id="2147483792" r:id="rId11"/>
  </p:sldLayoutIdLst>
  <p:txStyles>
    <p:titleStyle>
      <a:lvl1pPr algn="l" rtl="0" fontAlgn="base">
        <a:lnSpc>
          <a:spcPct val="85000"/>
        </a:lnSpc>
        <a:spcBef>
          <a:spcPct val="0"/>
        </a:spcBef>
        <a:spcAft>
          <a:spcPct val="0"/>
        </a:spcAft>
        <a:defRPr sz="4800" kern="1200" spc="-50">
          <a:solidFill>
            <a:srgbClr val="404040"/>
          </a:solidFill>
          <a:latin typeface="+mj-lt"/>
          <a:ea typeface="+mj-ea"/>
          <a:cs typeface="+mj-cs"/>
        </a:defRPr>
      </a:lvl1pPr>
      <a:lvl2pPr algn="l" rtl="0" fontAlgn="base">
        <a:lnSpc>
          <a:spcPct val="85000"/>
        </a:lnSpc>
        <a:spcBef>
          <a:spcPct val="0"/>
        </a:spcBef>
        <a:spcAft>
          <a:spcPct val="0"/>
        </a:spcAft>
        <a:defRPr sz="4800">
          <a:solidFill>
            <a:srgbClr val="404040"/>
          </a:solidFill>
          <a:latin typeface="Calibri Light" panose="020F0302020204030204" pitchFamily="34" charset="0"/>
        </a:defRPr>
      </a:lvl2pPr>
      <a:lvl3pPr algn="l" rtl="0" fontAlgn="base">
        <a:lnSpc>
          <a:spcPct val="85000"/>
        </a:lnSpc>
        <a:spcBef>
          <a:spcPct val="0"/>
        </a:spcBef>
        <a:spcAft>
          <a:spcPct val="0"/>
        </a:spcAft>
        <a:defRPr sz="4800">
          <a:solidFill>
            <a:srgbClr val="404040"/>
          </a:solidFill>
          <a:latin typeface="Calibri Light" panose="020F0302020204030204" pitchFamily="34" charset="0"/>
        </a:defRPr>
      </a:lvl3pPr>
      <a:lvl4pPr algn="l" rtl="0" fontAlgn="base">
        <a:lnSpc>
          <a:spcPct val="85000"/>
        </a:lnSpc>
        <a:spcBef>
          <a:spcPct val="0"/>
        </a:spcBef>
        <a:spcAft>
          <a:spcPct val="0"/>
        </a:spcAft>
        <a:defRPr sz="4800">
          <a:solidFill>
            <a:srgbClr val="404040"/>
          </a:solidFill>
          <a:latin typeface="Calibri Light" panose="020F0302020204030204" pitchFamily="34" charset="0"/>
        </a:defRPr>
      </a:lvl4pPr>
      <a:lvl5pPr algn="l" rtl="0" fontAlgn="base">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p:titleStyle>
    <p:body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822325" y="758825"/>
            <a:ext cx="7543800" cy="3565525"/>
          </a:xfrm>
        </p:spPr>
        <p:txBody>
          <a:bodyPr/>
          <a:lstStyle/>
          <a:p>
            <a:pPr fontAlgn="auto">
              <a:spcAft>
                <a:spcPts val="0"/>
              </a:spcAft>
              <a:defRPr/>
            </a:pPr>
            <a:r>
              <a:rPr lang="en-US" altLang="en-US" smtClean="0"/>
              <a:t>Yoga For Clinicians</a:t>
            </a:r>
          </a:p>
        </p:txBody>
      </p:sp>
      <p:sp>
        <p:nvSpPr>
          <p:cNvPr id="7171" name="Subtitle 2"/>
          <p:cNvSpPr>
            <a:spLocks noGrp="1"/>
          </p:cNvSpPr>
          <p:nvPr>
            <p:ph type="subTitle" idx="1"/>
          </p:nvPr>
        </p:nvSpPr>
        <p:spPr>
          <a:xfrm>
            <a:off x="825500" y="4456113"/>
            <a:ext cx="7543800" cy="1143000"/>
          </a:xfrm>
        </p:spPr>
        <p:txBody>
          <a:bodyPr rtlCol="0"/>
          <a:lstStyle/>
          <a:p>
            <a:pPr fontAlgn="auto">
              <a:spcBef>
                <a:spcPct val="0"/>
              </a:spcBef>
              <a:spcAft>
                <a:spcPct val="0"/>
              </a:spcAft>
              <a:defRPr/>
            </a:pPr>
            <a:r>
              <a:rPr lang="en-US" altLang="en-US" smtClean="0"/>
              <a:t>Kirana Rao MS,RD, LD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822325" y="758825"/>
            <a:ext cx="7543800" cy="3565525"/>
          </a:xfrm>
        </p:spPr>
        <p:txBody>
          <a:bodyPr/>
          <a:lstStyle/>
          <a:p>
            <a:pPr fontAlgn="auto">
              <a:spcAft>
                <a:spcPts val="0"/>
              </a:spcAft>
              <a:defRPr/>
            </a:pPr>
            <a:r>
              <a:rPr lang="en-US" altLang="en-US" smtClean="0"/>
              <a:t>Physical Aspects</a:t>
            </a:r>
          </a:p>
        </p:txBody>
      </p:sp>
      <p:sp>
        <p:nvSpPr>
          <p:cNvPr id="19459" name="Subtitle 2"/>
          <p:cNvSpPr>
            <a:spLocks noGrp="1"/>
          </p:cNvSpPr>
          <p:nvPr>
            <p:ph type="subTitle" idx="1"/>
          </p:nvPr>
        </p:nvSpPr>
        <p:spPr>
          <a:xfrm>
            <a:off x="825500" y="4456113"/>
            <a:ext cx="7543800" cy="1143000"/>
          </a:xfrm>
        </p:spPr>
        <p:txBody>
          <a:bodyPr rtlCol="0"/>
          <a:lstStyle/>
          <a:p>
            <a:pPr fontAlgn="auto">
              <a:spcBef>
                <a:spcPct val="0"/>
              </a:spcBef>
              <a:spcAft>
                <a:spcPct val="0"/>
              </a:spcAft>
              <a:defRPr/>
            </a:pPr>
            <a:r>
              <a:rPr lang="en-US" altLang="en-US" smtClean="0"/>
              <a:t>Body and Posture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fontAlgn="auto">
              <a:spcAft>
                <a:spcPts val="0"/>
              </a:spcAft>
              <a:defRPr/>
            </a:pPr>
            <a:r>
              <a:rPr lang="en-US" altLang="en-US" smtClean="0">
                <a:solidFill>
                  <a:schemeClr val="tx1">
                    <a:lumMod val="75000"/>
                    <a:lumOff val="25000"/>
                  </a:schemeClr>
                </a:solidFill>
              </a:rPr>
              <a:t>Reasons for Postural Problems in Clinicians</a:t>
            </a:r>
          </a:p>
        </p:txBody>
      </p:sp>
      <p:sp>
        <p:nvSpPr>
          <p:cNvPr id="22531" name="Content Placeholder 2"/>
          <p:cNvSpPr>
            <a:spLocks noGrp="1"/>
          </p:cNvSpPr>
          <p:nvPr>
            <p:ph idx="1"/>
          </p:nvPr>
        </p:nvSpPr>
        <p:spPr/>
        <p:txBody>
          <a:bodyPr/>
          <a:lstStyle/>
          <a:p>
            <a:r>
              <a:rPr lang="en-US" altLang="en-US" smtClean="0"/>
              <a:t>Long hours of sitting or standing in one place</a:t>
            </a:r>
          </a:p>
          <a:p>
            <a:r>
              <a:rPr lang="en-US" altLang="en-US" smtClean="0"/>
              <a:t>Long hours of computer and Phone usage</a:t>
            </a:r>
          </a:p>
          <a:p>
            <a:r>
              <a:rPr lang="en-US" altLang="en-US" smtClean="0"/>
              <a:t>Moving patients and awkward lifting and reaching (stability of the spine and weak core)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fontAlgn="auto">
              <a:spcAft>
                <a:spcPts val="0"/>
              </a:spcAft>
              <a:defRPr/>
            </a:pPr>
            <a:r>
              <a:rPr lang="en-US" altLang="en-US" smtClean="0">
                <a:solidFill>
                  <a:schemeClr val="tx1">
                    <a:lumMod val="75000"/>
                    <a:lumOff val="25000"/>
                  </a:schemeClr>
                </a:solidFill>
              </a:rPr>
              <a:t>Long Standing and Sitting</a:t>
            </a:r>
          </a:p>
        </p:txBody>
      </p:sp>
      <p:sp>
        <p:nvSpPr>
          <p:cNvPr id="24579" name="Content Placeholder 2"/>
          <p:cNvSpPr>
            <a:spLocks noGrp="1"/>
          </p:cNvSpPr>
          <p:nvPr>
            <p:ph idx="1"/>
          </p:nvPr>
        </p:nvSpPr>
        <p:spPr/>
        <p:txBody>
          <a:bodyPr/>
          <a:lstStyle/>
          <a:p>
            <a:r>
              <a:rPr lang="en-US" altLang="en-US" smtClean="0"/>
              <a:t>Long sitting increases risk of </a:t>
            </a:r>
          </a:p>
          <a:p>
            <a:pPr lvl="1"/>
            <a:r>
              <a:rPr lang="en-US" altLang="en-US" smtClean="0"/>
              <a:t>Heart disease, Cancer, DM and death</a:t>
            </a:r>
          </a:p>
          <a:p>
            <a:r>
              <a:rPr lang="en-US" altLang="en-US" smtClean="0"/>
              <a:t>Long standing increases risk of </a:t>
            </a:r>
          </a:p>
          <a:p>
            <a:pPr lvl="1"/>
            <a:r>
              <a:rPr lang="en-US" altLang="en-US" smtClean="0"/>
              <a:t>Fatigue and pain in muscles of feet, legs, back and neck</a:t>
            </a:r>
          </a:p>
          <a:p>
            <a:pPr lvl="1"/>
            <a:r>
              <a:rPr lang="en-US" altLang="en-US" smtClean="0"/>
              <a:t>Inflammation of veins in legs</a:t>
            </a:r>
          </a:p>
          <a:p>
            <a:pPr lvl="1"/>
            <a:r>
              <a:rPr lang="en-US" altLang="en-US" smtClean="0"/>
              <a:t>Joint locking, degenerative rheumatoid disease.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fontAlgn="auto">
              <a:spcAft>
                <a:spcPts val="0"/>
              </a:spcAft>
              <a:defRPr/>
            </a:pPr>
            <a:r>
              <a:rPr lang="en-US" altLang="en-US" smtClean="0">
                <a:solidFill>
                  <a:schemeClr val="tx1">
                    <a:lumMod val="75000"/>
                    <a:lumOff val="25000"/>
                  </a:schemeClr>
                </a:solidFill>
              </a:rPr>
              <a:t>Legs against wall</a:t>
            </a:r>
          </a:p>
        </p:txBody>
      </p:sp>
      <p:pic>
        <p:nvPicPr>
          <p:cNvPr id="2662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143000" y="1676400"/>
            <a:ext cx="6858000" cy="4114800"/>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325" y="758825"/>
            <a:ext cx="7543800" cy="3565525"/>
          </a:xfrm>
        </p:spPr>
        <p:txBody>
          <a:bodyPr>
            <a:normAutofit fontScale="90000"/>
          </a:bodyPr>
          <a:lstStyle/>
          <a:p>
            <a:pPr fontAlgn="auto">
              <a:spcAft>
                <a:spcPts val="0"/>
              </a:spcAft>
              <a:defRPr/>
            </a:pPr>
            <a:r>
              <a:rPr lang="en-US" dirty="0" smtClean="0"/>
              <a:t>Extended Computer and Phone Usage </a:t>
            </a:r>
            <a:br>
              <a:rPr lang="en-US" dirty="0" smtClean="0"/>
            </a:br>
            <a:endParaRPr lang="en-US" dirty="0"/>
          </a:p>
        </p:txBody>
      </p:sp>
      <p:sp>
        <p:nvSpPr>
          <p:cNvPr id="25603" name="Text Placeholder 2"/>
          <p:cNvSpPr>
            <a:spLocks noGrp="1"/>
          </p:cNvSpPr>
          <p:nvPr>
            <p:ph type="body" idx="1"/>
          </p:nvPr>
        </p:nvSpPr>
        <p:spPr>
          <a:xfrm>
            <a:off x="822325" y="4452938"/>
            <a:ext cx="7543800" cy="1143000"/>
          </a:xfrm>
        </p:spPr>
        <p:txBody>
          <a:bodyPr rtlCol="0"/>
          <a:lstStyle/>
          <a:p>
            <a:pPr fontAlgn="auto">
              <a:spcBef>
                <a:spcPct val="0"/>
              </a:spcBef>
              <a:spcAft>
                <a:spcPct val="0"/>
              </a:spcAft>
              <a:defRPr/>
            </a:pPr>
            <a:r>
              <a:rPr lang="en-US" altLang="en-US" smtClean="0"/>
              <a:t>Almost unavoidable in Modern Life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the health hazards of sit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 y="381000"/>
            <a:ext cx="8810625" cy="739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228600"/>
            <a:ext cx="86868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533400"/>
            <a:ext cx="80010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0" y="533400"/>
            <a:ext cx="71628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fontAlgn="auto">
              <a:spcAft>
                <a:spcPts val="0"/>
              </a:spcAft>
              <a:defRPr/>
            </a:pPr>
            <a:r>
              <a:rPr lang="en-US" altLang="en-US" smtClean="0">
                <a:solidFill>
                  <a:schemeClr val="tx1">
                    <a:lumMod val="75000"/>
                    <a:lumOff val="25000"/>
                  </a:schemeClr>
                </a:solidFill>
              </a:rPr>
              <a:t>Yoga for Neck and Shoulders</a:t>
            </a:r>
          </a:p>
        </p:txBody>
      </p:sp>
      <p:sp>
        <p:nvSpPr>
          <p:cNvPr id="34819" name="Content Placeholder 2"/>
          <p:cNvSpPr>
            <a:spLocks noGrp="1"/>
          </p:cNvSpPr>
          <p:nvPr>
            <p:ph idx="1"/>
          </p:nvPr>
        </p:nvSpPr>
        <p:spPr/>
        <p:txBody>
          <a:bodyPr/>
          <a:lstStyle/>
          <a:p>
            <a:r>
              <a:rPr lang="en-US" altLang="en-US" smtClean="0"/>
              <a:t>Look up from work every 5 minutes, bring phone to eye level</a:t>
            </a:r>
          </a:p>
          <a:p>
            <a:r>
              <a:rPr lang="en-US" altLang="en-US" smtClean="0"/>
              <a:t>Exercises:</a:t>
            </a:r>
          </a:p>
          <a:p>
            <a:pPr lvl="1"/>
            <a:r>
              <a:rPr lang="en-US" altLang="en-US" smtClean="0"/>
              <a:t> Neck Rolls</a:t>
            </a:r>
          </a:p>
          <a:p>
            <a:pPr lvl="1"/>
            <a:r>
              <a:rPr lang="en-US" altLang="en-US" smtClean="0"/>
              <a:t>Seated Cat and Cow stretches</a:t>
            </a:r>
          </a:p>
          <a:p>
            <a:pPr lvl="1"/>
            <a:r>
              <a:rPr lang="en-US" altLang="en-US" smtClean="0"/>
              <a:t>Wrap arms behind and overthe chair</a:t>
            </a:r>
          </a:p>
          <a:p>
            <a:pPr lvl="1"/>
            <a:r>
              <a:rPr lang="en-US" altLang="en-US" smtClean="0"/>
              <a:t>Seated Eagle</a:t>
            </a:r>
          </a:p>
          <a:p>
            <a:pPr lvl="1"/>
            <a:r>
              <a:rPr lang="en-US" altLang="en-US" smtClean="0"/>
              <a:t>Desk Shoulder opener</a:t>
            </a:r>
          </a:p>
          <a:p>
            <a:endParaRPr lang="en-US" altLang="en-US"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fontAlgn="auto">
              <a:spcAft>
                <a:spcPts val="0"/>
              </a:spcAft>
              <a:defRPr/>
            </a:pPr>
            <a:r>
              <a:rPr lang="en-US" altLang="en-US" smtClean="0">
                <a:solidFill>
                  <a:schemeClr val="tx1">
                    <a:lumMod val="75000"/>
                    <a:lumOff val="25000"/>
                  </a:schemeClr>
                </a:solidFill>
              </a:rPr>
              <a:t>Objectives </a:t>
            </a:r>
          </a:p>
        </p:txBody>
      </p:sp>
      <p:sp>
        <p:nvSpPr>
          <p:cNvPr id="10243" name="Content Placeholder 2"/>
          <p:cNvSpPr>
            <a:spLocks noGrp="1"/>
          </p:cNvSpPr>
          <p:nvPr>
            <p:ph idx="1"/>
          </p:nvPr>
        </p:nvSpPr>
        <p:spPr/>
        <p:txBody>
          <a:bodyPr/>
          <a:lstStyle/>
          <a:p>
            <a:r>
              <a:rPr lang="en-US" altLang="en-US" smtClean="0"/>
              <a:t>At the end of the 30 minutes we will perform 3 yoga poses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fontAlgn="auto">
              <a:spcAft>
                <a:spcPts val="0"/>
              </a:spcAft>
              <a:defRPr/>
            </a:pPr>
            <a:r>
              <a:rPr lang="en-US" altLang="en-US" smtClean="0">
                <a:solidFill>
                  <a:schemeClr val="tx1">
                    <a:lumMod val="75000"/>
                    <a:lumOff val="25000"/>
                  </a:schemeClr>
                </a:solidFill>
              </a:rPr>
              <a:t>Yoga for Back</a:t>
            </a:r>
          </a:p>
        </p:txBody>
      </p:sp>
      <p:sp>
        <p:nvSpPr>
          <p:cNvPr id="36867" name="Content Placeholder 2"/>
          <p:cNvSpPr>
            <a:spLocks noGrp="1"/>
          </p:cNvSpPr>
          <p:nvPr>
            <p:ph idx="1"/>
          </p:nvPr>
        </p:nvSpPr>
        <p:spPr/>
        <p:txBody>
          <a:bodyPr/>
          <a:lstStyle/>
          <a:p>
            <a:r>
              <a:rPr lang="en-US" altLang="en-US" smtClean="0"/>
              <a:t>Seated Forward Bend with fingers interlaced behind</a:t>
            </a:r>
          </a:p>
          <a:p>
            <a:r>
              <a:rPr lang="en-US" altLang="en-US" smtClean="0"/>
              <a:t>Seated Spinal Twist</a:t>
            </a:r>
          </a:p>
          <a:p>
            <a:r>
              <a:rPr lang="en-US" altLang="en-US" smtClean="0"/>
              <a:t>Half dog against wall or chair back</a:t>
            </a:r>
          </a:p>
          <a:p>
            <a:r>
              <a:rPr lang="en-US" altLang="en-US" smtClean="0"/>
              <a:t>Standing forward fold</a:t>
            </a:r>
          </a:p>
          <a:p>
            <a:r>
              <a:rPr lang="en-US" altLang="en-US" smtClean="0"/>
              <a:t>What about the belly?</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fontAlgn="auto">
              <a:spcAft>
                <a:spcPts val="0"/>
              </a:spcAft>
              <a:defRPr/>
            </a:pPr>
            <a:r>
              <a:rPr lang="en-US" altLang="en-US" smtClean="0">
                <a:solidFill>
                  <a:schemeClr val="tx1">
                    <a:lumMod val="75000"/>
                    <a:lumOff val="25000"/>
                  </a:schemeClr>
                </a:solidFill>
              </a:rPr>
              <a:t>Yoga for Legs, Hips and Glutes</a:t>
            </a:r>
          </a:p>
        </p:txBody>
      </p:sp>
      <p:sp>
        <p:nvSpPr>
          <p:cNvPr id="21507" name="Content Placeholder 2"/>
          <p:cNvSpPr>
            <a:spLocks noGrp="1"/>
          </p:cNvSpPr>
          <p:nvPr>
            <p:ph idx="1"/>
          </p:nvPr>
        </p:nvSpPr>
        <p:spPr/>
        <p:txBody>
          <a:bodyPr rtlCol="0">
            <a:normAutofit/>
          </a:bodyPr>
          <a:lstStyle/>
          <a:p>
            <a:pPr marL="384048" indent="-384048" fontAlgn="auto">
              <a:buFont typeface="Franklin Gothic Book" panose="020B0503020102020204" pitchFamily="34" charset="0"/>
              <a:buChar char="■"/>
              <a:defRPr/>
            </a:pPr>
            <a:r>
              <a:rPr lang="en-US" altLang="en-US" dirty="0" smtClean="0">
                <a:solidFill>
                  <a:schemeClr val="tx1">
                    <a:lumMod val="75000"/>
                    <a:lumOff val="25000"/>
                  </a:schemeClr>
                </a:solidFill>
              </a:rPr>
              <a:t>Standing Pigeon</a:t>
            </a:r>
          </a:p>
          <a:p>
            <a:pPr marL="384048" indent="-384048" fontAlgn="auto">
              <a:buFont typeface="Franklin Gothic Book" panose="020B0503020102020204" pitchFamily="34" charset="0"/>
              <a:buChar char="■"/>
              <a:defRPr/>
            </a:pPr>
            <a:r>
              <a:rPr lang="en-US" altLang="en-US" dirty="0" smtClean="0">
                <a:solidFill>
                  <a:schemeClr val="tx1">
                    <a:lumMod val="75000"/>
                    <a:lumOff val="25000"/>
                  </a:schemeClr>
                </a:solidFill>
              </a:rPr>
              <a:t>Standing Runners stretch</a:t>
            </a:r>
          </a:p>
          <a:p>
            <a:pPr marL="384048" indent="-384048" fontAlgn="auto">
              <a:buFont typeface="Franklin Gothic Book" panose="020B0503020102020204" pitchFamily="34" charset="0"/>
              <a:buChar char="■"/>
              <a:defRPr/>
            </a:pPr>
            <a:r>
              <a:rPr lang="en-US" altLang="en-US" dirty="0" smtClean="0">
                <a:solidFill>
                  <a:schemeClr val="tx1">
                    <a:lumMod val="75000"/>
                    <a:lumOff val="25000"/>
                  </a:schemeClr>
                </a:solidFill>
              </a:rPr>
              <a:t>Chair Tree</a:t>
            </a:r>
          </a:p>
          <a:p>
            <a:pPr marL="384048" indent="-384048" fontAlgn="auto">
              <a:buFont typeface="Franklin Gothic Book" panose="020B0503020102020204" pitchFamily="34" charset="0"/>
              <a:buChar char="■"/>
              <a:defRPr/>
            </a:pPr>
            <a:r>
              <a:rPr lang="en-US" altLang="en-US" dirty="0" smtClean="0">
                <a:solidFill>
                  <a:schemeClr val="tx1">
                    <a:lumMod val="75000"/>
                    <a:lumOff val="25000"/>
                  </a:schemeClr>
                </a:solidFill>
              </a:rPr>
              <a:t>Chair dancers pose without leaning forward</a:t>
            </a:r>
          </a:p>
          <a:p>
            <a:pPr marL="384048" indent="-384048" fontAlgn="auto">
              <a:buFont typeface="Franklin Gothic Book" panose="020B0503020102020204" pitchFamily="34" charset="0"/>
              <a:buChar char="■"/>
              <a:defRPr/>
            </a:pPr>
            <a:r>
              <a:rPr lang="en-US" altLang="en-US" dirty="0" smtClean="0">
                <a:solidFill>
                  <a:schemeClr val="tx1">
                    <a:lumMod val="75000"/>
                    <a:lumOff val="25000"/>
                  </a:schemeClr>
                </a:solidFill>
              </a:rPr>
              <a:t>Seated Ankle to knee pose</a:t>
            </a:r>
          </a:p>
          <a:p>
            <a:pPr marL="384048" indent="-384048" fontAlgn="auto">
              <a:buFont typeface="Franklin Gothic Book" panose="020B0503020102020204" pitchFamily="34" charset="0"/>
              <a:buChar char="■"/>
              <a:defRPr/>
            </a:pPr>
            <a:r>
              <a:rPr lang="en-US" altLang="en-US" dirty="0" smtClean="0">
                <a:solidFill>
                  <a:schemeClr val="tx1">
                    <a:lumMod val="75000"/>
                    <a:lumOff val="25000"/>
                  </a:schemeClr>
                </a:solidFill>
              </a:rPr>
              <a:t>Standing leg rises</a:t>
            </a:r>
          </a:p>
          <a:p>
            <a:pPr marL="0" indent="0" fontAlgn="auto">
              <a:buFont typeface="Arial" panose="020B0604020202020204" pitchFamily="34" charset="0"/>
              <a:buNone/>
              <a:defRPr/>
            </a:pPr>
            <a:endParaRPr lang="en-US" altLang="en-US" dirty="0" smtClean="0">
              <a:solidFill>
                <a:schemeClr val="tx1">
                  <a:lumMod val="75000"/>
                  <a:lumOff val="25000"/>
                </a:schemeClr>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fontAlgn="auto">
              <a:spcAft>
                <a:spcPts val="0"/>
              </a:spcAft>
              <a:defRPr/>
            </a:pPr>
            <a:r>
              <a:rPr lang="en-US" altLang="en-US" smtClean="0">
                <a:solidFill>
                  <a:schemeClr val="tx1">
                    <a:lumMod val="75000"/>
                    <a:lumOff val="25000"/>
                  </a:schemeClr>
                </a:solidFill>
              </a:rPr>
              <a:t>Yoga for other body parts</a:t>
            </a:r>
          </a:p>
        </p:txBody>
      </p:sp>
      <p:sp>
        <p:nvSpPr>
          <p:cNvPr id="40963" name="Content Placeholder 2"/>
          <p:cNvSpPr>
            <a:spLocks noGrp="1"/>
          </p:cNvSpPr>
          <p:nvPr>
            <p:ph idx="1"/>
          </p:nvPr>
        </p:nvSpPr>
        <p:spPr/>
        <p:txBody>
          <a:bodyPr/>
          <a:lstStyle/>
          <a:p>
            <a:r>
              <a:rPr lang="en-US" altLang="en-US" smtClean="0"/>
              <a:t>Carpal tunnel </a:t>
            </a:r>
          </a:p>
          <a:p>
            <a:pPr lvl="1"/>
            <a:r>
              <a:rPr lang="en-US" altLang="en-US" smtClean="0"/>
              <a:t>Wrist Stretches and rolls</a:t>
            </a:r>
          </a:p>
          <a:p>
            <a:r>
              <a:rPr lang="en-US" altLang="en-US" smtClean="0"/>
              <a:t>Eyes</a:t>
            </a:r>
          </a:p>
          <a:p>
            <a:pPr lvl="1"/>
            <a:r>
              <a:rPr lang="en-US" altLang="en-US" smtClean="0"/>
              <a:t>Look away from screen every 5 minutes at something far away</a:t>
            </a:r>
          </a:p>
          <a:p>
            <a:pPr lvl="1"/>
            <a:r>
              <a:rPr lang="en-US" altLang="en-US" smtClean="0"/>
              <a:t>Blink More</a:t>
            </a:r>
          </a:p>
          <a:p>
            <a:pPr lvl="1"/>
            <a:r>
              <a:rPr lang="en-US" altLang="en-US" smtClean="0"/>
              <a:t>Eye exercises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fontAlgn="auto">
              <a:spcAft>
                <a:spcPts val="0"/>
              </a:spcAft>
              <a:defRPr/>
            </a:pPr>
            <a:r>
              <a:rPr lang="en-US" altLang="en-US" smtClean="0">
                <a:solidFill>
                  <a:schemeClr val="tx1">
                    <a:lumMod val="75000"/>
                    <a:lumOff val="25000"/>
                  </a:schemeClr>
                </a:solidFill>
              </a:rPr>
              <a:t>Stable spine when lifting and moving people</a:t>
            </a:r>
          </a:p>
        </p:txBody>
      </p:sp>
      <p:pic>
        <p:nvPicPr>
          <p:cNvPr id="41987"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828800" y="2133600"/>
            <a:ext cx="5791200" cy="3429000"/>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fontAlgn="auto">
              <a:spcAft>
                <a:spcPts val="0"/>
              </a:spcAft>
              <a:defRPr/>
            </a:pPr>
            <a:r>
              <a:rPr lang="en-US" altLang="en-US" smtClean="0">
                <a:solidFill>
                  <a:schemeClr val="tx1">
                    <a:lumMod val="75000"/>
                    <a:lumOff val="25000"/>
                  </a:schemeClr>
                </a:solidFill>
              </a:rPr>
              <a:t>Yoga for Kidneys</a:t>
            </a:r>
          </a:p>
        </p:txBody>
      </p:sp>
      <p:sp>
        <p:nvSpPr>
          <p:cNvPr id="44035" name="Content Placeholder 2"/>
          <p:cNvSpPr>
            <a:spLocks noGrp="1"/>
          </p:cNvSpPr>
          <p:nvPr>
            <p:ph idx="1"/>
          </p:nvPr>
        </p:nvSpPr>
        <p:spPr/>
        <p:txBody>
          <a:bodyPr/>
          <a:lstStyle/>
          <a:p>
            <a:r>
              <a:rPr lang="en-US" altLang="en-US" smtClean="0"/>
              <a:t>All twisting and wringing actions of the body.</a:t>
            </a:r>
          </a:p>
          <a:p>
            <a:r>
              <a:rPr lang="en-US" altLang="en-US" smtClean="0"/>
              <a:t>Mindfulness and relaxation</a:t>
            </a:r>
          </a:p>
          <a:p>
            <a:r>
              <a:rPr lang="en-US" altLang="en-US" smtClean="0"/>
              <a:t>Immunity</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ctrTitle"/>
          </p:nvPr>
        </p:nvSpPr>
        <p:spPr>
          <a:xfrm>
            <a:off x="822325" y="758825"/>
            <a:ext cx="7543800" cy="3565525"/>
          </a:xfrm>
        </p:spPr>
        <p:txBody>
          <a:bodyPr/>
          <a:lstStyle/>
          <a:p>
            <a:pPr fontAlgn="auto">
              <a:spcAft>
                <a:spcPts val="0"/>
              </a:spcAft>
              <a:defRPr/>
            </a:pPr>
            <a:r>
              <a:rPr lang="en-US" altLang="en-US" smtClean="0"/>
              <a:t>Mental and Spiritual Aspects</a:t>
            </a:r>
          </a:p>
        </p:txBody>
      </p:sp>
      <p:sp>
        <p:nvSpPr>
          <p:cNvPr id="44035" name="Subtitle 2"/>
          <p:cNvSpPr>
            <a:spLocks noGrp="1"/>
          </p:cNvSpPr>
          <p:nvPr>
            <p:ph type="subTitle" idx="1"/>
          </p:nvPr>
        </p:nvSpPr>
        <p:spPr>
          <a:xfrm>
            <a:off x="825500" y="4456113"/>
            <a:ext cx="7543800" cy="1143000"/>
          </a:xfrm>
        </p:spPr>
        <p:txBody>
          <a:bodyPr rtlCol="0"/>
          <a:lstStyle/>
          <a:p>
            <a:pPr fontAlgn="auto">
              <a:spcBef>
                <a:spcPct val="0"/>
              </a:spcBef>
              <a:spcAft>
                <a:spcPct val="0"/>
              </a:spcAft>
              <a:defRPr/>
            </a:pPr>
            <a:r>
              <a:rPr lang="en-US" altLang="en-US" smtClean="0"/>
              <a:t>For Clinicians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fontAlgn="auto">
              <a:spcAft>
                <a:spcPts val="0"/>
              </a:spcAft>
              <a:defRPr/>
            </a:pPr>
            <a:r>
              <a:rPr lang="en-US" altLang="en-US" smtClean="0">
                <a:solidFill>
                  <a:schemeClr val="tx1">
                    <a:lumMod val="75000"/>
                    <a:lumOff val="25000"/>
                  </a:schemeClr>
                </a:solidFill>
              </a:rPr>
              <a:t>Yoga for the Mind  </a:t>
            </a:r>
          </a:p>
        </p:txBody>
      </p:sp>
      <p:sp>
        <p:nvSpPr>
          <p:cNvPr id="27651" name="Content Placeholder 2"/>
          <p:cNvSpPr>
            <a:spLocks noGrp="1"/>
          </p:cNvSpPr>
          <p:nvPr>
            <p:ph idx="1"/>
          </p:nvPr>
        </p:nvSpPr>
        <p:spPr/>
        <p:txBody>
          <a:bodyPr rtlCol="0">
            <a:normAutofit/>
          </a:bodyPr>
          <a:lstStyle/>
          <a:p>
            <a:pPr marL="384048" indent="-384048" fontAlgn="auto">
              <a:buFont typeface="Franklin Gothic Book" panose="020B0503020102020204" pitchFamily="34" charset="0"/>
              <a:buChar char="■"/>
              <a:defRPr/>
            </a:pPr>
            <a:r>
              <a:rPr lang="en-US" altLang="en-US" dirty="0" smtClean="0">
                <a:solidFill>
                  <a:schemeClr val="tx1">
                    <a:lumMod val="75000"/>
                    <a:lumOff val="25000"/>
                  </a:schemeClr>
                </a:solidFill>
              </a:rPr>
              <a:t>Common problems in Health Care </a:t>
            </a:r>
            <a:r>
              <a:rPr lang="en-US" altLang="en-US" dirty="0">
                <a:solidFill>
                  <a:schemeClr val="tx1">
                    <a:lumMod val="75000"/>
                    <a:lumOff val="25000"/>
                  </a:schemeClr>
                </a:solidFill>
              </a:rPr>
              <a:t>P</a:t>
            </a:r>
            <a:r>
              <a:rPr lang="en-US" altLang="en-US" dirty="0" smtClean="0">
                <a:solidFill>
                  <a:schemeClr val="tx1">
                    <a:lumMod val="75000"/>
                    <a:lumOff val="25000"/>
                  </a:schemeClr>
                </a:solidFill>
              </a:rPr>
              <a:t>roviders</a:t>
            </a:r>
          </a:p>
          <a:p>
            <a:pPr marL="384048" lvl="1" indent="-384048" fontAlgn="auto">
              <a:buFont typeface="Franklin Gothic Book" panose="020B0503020102020204" pitchFamily="34" charset="0"/>
              <a:buChar char="–"/>
              <a:defRPr/>
            </a:pPr>
            <a:r>
              <a:rPr lang="en-US" altLang="en-US" dirty="0" smtClean="0">
                <a:solidFill>
                  <a:schemeClr val="tx1">
                    <a:lumMod val="75000"/>
                    <a:lumOff val="25000"/>
                  </a:schemeClr>
                </a:solidFill>
              </a:rPr>
              <a:t>Stress</a:t>
            </a:r>
          </a:p>
          <a:p>
            <a:pPr marL="384048" lvl="1" indent="-384048" fontAlgn="auto">
              <a:buFont typeface="Franklin Gothic Book" panose="020B0503020102020204" pitchFamily="34" charset="0"/>
              <a:buChar char="–"/>
              <a:defRPr/>
            </a:pPr>
            <a:r>
              <a:rPr lang="en-US" altLang="en-US" dirty="0" smtClean="0">
                <a:solidFill>
                  <a:schemeClr val="tx1">
                    <a:lumMod val="75000"/>
                    <a:lumOff val="25000"/>
                  </a:schemeClr>
                </a:solidFill>
              </a:rPr>
              <a:t>Burn out</a:t>
            </a:r>
          </a:p>
          <a:p>
            <a:pPr marL="384048" lvl="1" indent="-384048" fontAlgn="auto">
              <a:buFont typeface="Franklin Gothic Book" panose="020B0503020102020204" pitchFamily="34" charset="0"/>
              <a:buChar char="–"/>
              <a:defRPr/>
            </a:pPr>
            <a:r>
              <a:rPr lang="en-US" altLang="en-US" dirty="0" smtClean="0">
                <a:solidFill>
                  <a:schemeClr val="tx1">
                    <a:lumMod val="75000"/>
                    <a:lumOff val="25000"/>
                  </a:schemeClr>
                </a:solidFill>
              </a:rPr>
              <a:t>Anxiety</a:t>
            </a:r>
          </a:p>
          <a:p>
            <a:pPr marL="384048" lvl="1" indent="-384048" fontAlgn="auto">
              <a:buFont typeface="Franklin Gothic Book" panose="020B0503020102020204" pitchFamily="34" charset="0"/>
              <a:buChar char="–"/>
              <a:defRPr/>
            </a:pPr>
            <a:r>
              <a:rPr lang="en-US" altLang="en-US" dirty="0" smtClean="0">
                <a:solidFill>
                  <a:schemeClr val="tx1">
                    <a:lumMod val="75000"/>
                    <a:lumOff val="25000"/>
                  </a:schemeClr>
                </a:solidFill>
              </a:rPr>
              <a:t>Attachment</a:t>
            </a:r>
          </a:p>
          <a:p>
            <a:pPr marL="0" indent="0" fontAlgn="auto">
              <a:buFont typeface="Arial" panose="020B0604020202020204" pitchFamily="34" charset="0"/>
              <a:buNone/>
              <a:defRPr/>
            </a:pPr>
            <a:endParaRPr lang="en-US" altLang="en-US" dirty="0" smtClean="0">
              <a:solidFill>
                <a:schemeClr val="tx1">
                  <a:lumMod val="75000"/>
                  <a:lumOff val="25000"/>
                </a:schemeClr>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fontAlgn="auto">
              <a:spcAft>
                <a:spcPts val="0"/>
              </a:spcAft>
              <a:defRPr/>
            </a:pPr>
            <a:r>
              <a:rPr lang="en-US" altLang="en-US" smtClean="0">
                <a:solidFill>
                  <a:schemeClr val="tx1">
                    <a:lumMod val="75000"/>
                    <a:lumOff val="25000"/>
                  </a:schemeClr>
                </a:solidFill>
              </a:rPr>
              <a:t>How can Yoga Help?</a:t>
            </a:r>
          </a:p>
        </p:txBody>
      </p:sp>
      <p:sp>
        <p:nvSpPr>
          <p:cNvPr id="49155" name="Content Placeholder 2"/>
          <p:cNvSpPr>
            <a:spLocks noGrp="1"/>
          </p:cNvSpPr>
          <p:nvPr>
            <p:ph idx="1"/>
          </p:nvPr>
        </p:nvSpPr>
        <p:spPr>
          <a:xfrm>
            <a:off x="466725" y="1408113"/>
            <a:ext cx="8229600" cy="4525962"/>
          </a:xfrm>
        </p:spPr>
        <p:txBody>
          <a:bodyPr/>
          <a:lstStyle/>
          <a:p>
            <a:r>
              <a:rPr lang="en-US" altLang="en-US" smtClean="0"/>
              <a:t>Reconnect to our internal reset button </a:t>
            </a:r>
          </a:p>
          <a:p>
            <a:r>
              <a:rPr lang="en-US" altLang="en-US" smtClean="0"/>
              <a:t>Mindful Meditation</a:t>
            </a:r>
          </a:p>
          <a:p>
            <a:r>
              <a:rPr lang="en-US" altLang="en-US" smtClean="0"/>
              <a:t>Breathing exercises</a:t>
            </a:r>
          </a:p>
          <a:p>
            <a:r>
              <a:rPr lang="en-US" altLang="en-US" smtClean="0"/>
              <a:t>Strong mind body connection</a:t>
            </a:r>
          </a:p>
          <a:p>
            <a:pPr lvl="1"/>
            <a:r>
              <a:rPr lang="en-US" altLang="en-US" smtClean="0"/>
              <a:t>Overall improved mood and well being</a:t>
            </a:r>
          </a:p>
          <a:p>
            <a:pPr lvl="1"/>
            <a:r>
              <a:rPr lang="en-US" altLang="en-US" smtClean="0"/>
              <a:t>Stress reduction</a:t>
            </a:r>
          </a:p>
          <a:p>
            <a:pPr lvl="1"/>
            <a:r>
              <a:rPr lang="en-US" altLang="en-US" smtClean="0"/>
              <a:t>Self acceptance</a:t>
            </a:r>
          </a:p>
          <a:p>
            <a:pPr lvl="1"/>
            <a:r>
              <a:rPr lang="en-US" altLang="en-US" smtClean="0"/>
              <a:t>Improved concentration</a:t>
            </a:r>
          </a:p>
          <a:p>
            <a:pPr lvl="1"/>
            <a:r>
              <a:rPr lang="en-US" altLang="en-US" smtClean="0"/>
              <a:t>makes us feel balanced and whole again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fontAlgn="auto">
              <a:spcAft>
                <a:spcPts val="0"/>
              </a:spcAft>
              <a:defRPr/>
            </a:pPr>
            <a:r>
              <a:rPr lang="en-US" altLang="en-US" smtClean="0">
                <a:solidFill>
                  <a:schemeClr val="tx1">
                    <a:lumMod val="75000"/>
                    <a:lumOff val="25000"/>
                  </a:schemeClr>
                </a:solidFill>
              </a:rPr>
              <a:t>Institution wide</a:t>
            </a:r>
          </a:p>
        </p:txBody>
      </p:sp>
      <p:sp>
        <p:nvSpPr>
          <p:cNvPr id="51203" name="Content Placeholder 2"/>
          <p:cNvSpPr>
            <a:spLocks noGrp="1"/>
          </p:cNvSpPr>
          <p:nvPr>
            <p:ph idx="1"/>
          </p:nvPr>
        </p:nvSpPr>
        <p:spPr/>
        <p:txBody>
          <a:bodyPr/>
          <a:lstStyle/>
          <a:p>
            <a:r>
              <a:rPr lang="en-US" altLang="en-US" smtClean="0"/>
              <a:t>On site Yoga classes in employee wellness option</a:t>
            </a:r>
          </a:p>
          <a:p>
            <a:r>
              <a:rPr lang="en-US" altLang="en-US" smtClean="0"/>
              <a:t>Set a timer and move every 20 minutes when you are in front of the computer</a:t>
            </a:r>
          </a:p>
          <a:p>
            <a:r>
              <a:rPr lang="en-US" altLang="en-US" smtClean="0"/>
              <a:t>Take 1-2 short mindfulness or awareness breaks where you re-check with yourself. .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ctrTitle"/>
          </p:nvPr>
        </p:nvSpPr>
        <p:spPr>
          <a:xfrm>
            <a:off x="822325" y="758825"/>
            <a:ext cx="7543800" cy="3565525"/>
          </a:xfrm>
        </p:spPr>
        <p:txBody>
          <a:bodyPr/>
          <a:lstStyle/>
          <a:p>
            <a:pPr fontAlgn="auto">
              <a:spcAft>
                <a:spcPts val="0"/>
              </a:spcAft>
              <a:defRPr/>
            </a:pPr>
            <a:r>
              <a:rPr lang="en-US" altLang="en-US" smtClean="0"/>
              <a:t>Questions? </a:t>
            </a:r>
          </a:p>
        </p:txBody>
      </p:sp>
      <p:sp>
        <p:nvSpPr>
          <p:cNvPr id="50179" name="Subtitle 2"/>
          <p:cNvSpPr>
            <a:spLocks noGrp="1"/>
          </p:cNvSpPr>
          <p:nvPr>
            <p:ph type="subTitle" idx="1"/>
          </p:nvPr>
        </p:nvSpPr>
        <p:spPr>
          <a:xfrm>
            <a:off x="825500" y="4456113"/>
            <a:ext cx="7543800" cy="1143000"/>
          </a:xfrm>
        </p:spPr>
        <p:txBody>
          <a:bodyPr rtlCol="0"/>
          <a:lstStyle/>
          <a:p>
            <a:pPr fontAlgn="auto">
              <a:spcBef>
                <a:spcPct val="0"/>
              </a:spcBef>
              <a:spcAft>
                <a:spcPct val="0"/>
              </a:spcAft>
              <a:defRPr/>
            </a:pPr>
            <a:r>
              <a:rPr lang="en-US" altLang="en-US" smtClean="0"/>
              <a:t>Thank you!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85344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83058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3314"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609600"/>
            <a:ext cx="7086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fontAlgn="auto">
              <a:spcAft>
                <a:spcPts val="0"/>
              </a:spcAft>
              <a:defRPr/>
            </a:pPr>
            <a:r>
              <a:rPr lang="en-US" altLang="en-US" smtClean="0">
                <a:solidFill>
                  <a:schemeClr val="tx1">
                    <a:lumMod val="75000"/>
                    <a:lumOff val="25000"/>
                  </a:schemeClr>
                </a:solidFill>
              </a:rPr>
              <a:t>Objectives (for real)</a:t>
            </a:r>
          </a:p>
        </p:txBody>
      </p:sp>
      <p:sp>
        <p:nvSpPr>
          <p:cNvPr id="14339" name="Content Placeholder 2"/>
          <p:cNvSpPr>
            <a:spLocks noGrp="1"/>
          </p:cNvSpPr>
          <p:nvPr>
            <p:ph idx="1"/>
          </p:nvPr>
        </p:nvSpPr>
        <p:spPr/>
        <p:txBody>
          <a:bodyPr/>
          <a:lstStyle/>
          <a:p>
            <a:r>
              <a:rPr lang="en-US" altLang="en-US" smtClean="0"/>
              <a:t>What is Yoga?</a:t>
            </a:r>
          </a:p>
          <a:p>
            <a:r>
              <a:rPr lang="en-US" altLang="en-US" smtClean="0"/>
              <a:t>Common Postural Problems for Clinicians.</a:t>
            </a:r>
          </a:p>
          <a:p>
            <a:pPr lvl="1"/>
            <a:r>
              <a:rPr lang="en-US" altLang="en-US" smtClean="0"/>
              <a:t>Corrections with Yoga</a:t>
            </a:r>
          </a:p>
          <a:p>
            <a:r>
              <a:rPr lang="en-US" altLang="en-US" smtClean="0"/>
              <a:t>Common Stress Issues for Clinicians. </a:t>
            </a:r>
          </a:p>
          <a:p>
            <a:pPr lvl="1"/>
            <a:r>
              <a:rPr lang="en-US" altLang="en-US" smtClean="0"/>
              <a:t>Corrections with Yoga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p:nvPr>
        </p:nvSpPr>
        <p:spPr>
          <a:xfrm>
            <a:off x="822325" y="758825"/>
            <a:ext cx="7543800" cy="3565525"/>
          </a:xfrm>
        </p:spPr>
        <p:txBody>
          <a:bodyPr/>
          <a:lstStyle/>
          <a:p>
            <a:pPr fontAlgn="auto">
              <a:spcAft>
                <a:spcPts val="0"/>
              </a:spcAft>
              <a:defRPr/>
            </a:pPr>
            <a:r>
              <a:rPr lang="en-US" altLang="en-US" smtClean="0"/>
              <a:t>So What is Yoga?</a:t>
            </a:r>
          </a:p>
        </p:txBody>
      </p:sp>
      <p:sp>
        <p:nvSpPr>
          <p:cNvPr id="14339" name="Subtitle 2"/>
          <p:cNvSpPr>
            <a:spLocks noGrp="1"/>
          </p:cNvSpPr>
          <p:nvPr>
            <p:ph type="subTitle" idx="1"/>
          </p:nvPr>
        </p:nvSpPr>
        <p:spPr>
          <a:xfrm>
            <a:off x="825500" y="4456113"/>
            <a:ext cx="7543800" cy="1143000"/>
          </a:xfrm>
        </p:spPr>
        <p:txBody>
          <a:bodyPr rtlCol="0"/>
          <a:lstStyle/>
          <a:p>
            <a:pPr fontAlgn="auto">
              <a:spcBef>
                <a:spcPct val="0"/>
              </a:spcBef>
              <a:spcAft>
                <a:spcPct val="0"/>
              </a:spcAft>
              <a:defRPr/>
            </a:pPr>
            <a:r>
              <a:rPr lang="en-US" altLang="en-US" smtClean="0"/>
              <a:t>Balance, Union, Yoking, Peace.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fontAlgn="auto">
              <a:spcAft>
                <a:spcPts val="0"/>
              </a:spcAft>
              <a:defRPr/>
            </a:pPr>
            <a:r>
              <a:rPr lang="en-US" altLang="en-US" smtClean="0">
                <a:solidFill>
                  <a:schemeClr val="tx1">
                    <a:lumMod val="75000"/>
                    <a:lumOff val="25000"/>
                  </a:schemeClr>
                </a:solidFill>
              </a:rPr>
              <a:t>Meaning of Yoga</a:t>
            </a:r>
          </a:p>
        </p:txBody>
      </p:sp>
      <p:sp>
        <p:nvSpPr>
          <p:cNvPr id="18435" name="Content Placeholder 2"/>
          <p:cNvSpPr>
            <a:spLocks noGrp="1"/>
          </p:cNvSpPr>
          <p:nvPr>
            <p:ph idx="1"/>
          </p:nvPr>
        </p:nvSpPr>
        <p:spPr/>
        <p:txBody>
          <a:bodyPr/>
          <a:lstStyle/>
          <a:p>
            <a:r>
              <a:rPr lang="en-US" altLang="en-US" smtClean="0"/>
              <a:t> Finding our balance</a:t>
            </a:r>
          </a:p>
          <a:p>
            <a:r>
              <a:rPr lang="en-US" altLang="en-US" smtClean="0"/>
              <a:t>Union “of all our physical, mental and spiritual faculties”</a:t>
            </a:r>
          </a:p>
          <a:p>
            <a:r>
              <a:rPr lang="en-US" altLang="en-US" smtClean="0"/>
              <a:t>Peace and Happiness?? </a:t>
            </a:r>
          </a:p>
          <a:p>
            <a:r>
              <a:rPr lang="en-US" altLang="en-US" smtClean="0"/>
              <a:t>Yoga is very simple and universally accessible</a:t>
            </a:r>
          </a:p>
          <a:p>
            <a:endParaRPr lang="en-US" altLang="en-US"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fontAlgn="auto">
              <a:spcAft>
                <a:spcPts val="0"/>
              </a:spcAft>
              <a:defRPr/>
            </a:pPr>
            <a:r>
              <a:rPr lang="en-US" altLang="en-US" smtClean="0">
                <a:solidFill>
                  <a:schemeClr val="tx1">
                    <a:lumMod val="75000"/>
                    <a:lumOff val="25000"/>
                  </a:schemeClr>
                </a:solidFill>
              </a:rPr>
              <a:t>How can we practice Yoga at work?</a:t>
            </a:r>
          </a:p>
        </p:txBody>
      </p:sp>
      <p:sp>
        <p:nvSpPr>
          <p:cNvPr id="19459" name="Content Placeholder 2"/>
          <p:cNvSpPr>
            <a:spLocks noGrp="1"/>
          </p:cNvSpPr>
          <p:nvPr>
            <p:ph idx="1"/>
          </p:nvPr>
        </p:nvSpPr>
        <p:spPr/>
        <p:txBody>
          <a:bodyPr/>
          <a:lstStyle/>
          <a:p>
            <a:r>
              <a:rPr lang="en-US" altLang="en-US" smtClean="0"/>
              <a:t>Stretching and moving</a:t>
            </a:r>
          </a:p>
          <a:p>
            <a:r>
              <a:rPr lang="en-US" altLang="en-US" smtClean="0"/>
              <a:t>Deep Breathing</a:t>
            </a:r>
          </a:p>
          <a:p>
            <a:r>
              <a:rPr lang="en-US" altLang="en-US" smtClean="0"/>
              <a:t>Mindfulness and Meditation</a:t>
            </a:r>
            <a:br>
              <a:rPr lang="en-US" altLang="en-US" smtClean="0"/>
            </a:br>
            <a:endParaRPr lang="en-US" altLang="en-US" smtClean="0"/>
          </a:p>
        </p:txBody>
      </p:sp>
    </p:spTree>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152FBB7F2296945BF03CAD5D41A6A1E" ma:contentTypeVersion="8" ma:contentTypeDescription="Create a new document." ma:contentTypeScope="" ma:versionID="736cacef129cf9423373bb09f2bc2301">
  <xsd:schema xmlns:xsd="http://www.w3.org/2001/XMLSchema" xmlns:xs="http://www.w3.org/2001/XMLSchema" xmlns:p="http://schemas.microsoft.com/office/2006/metadata/properties" xmlns:ns2="9de26db2-8f74-467a-b098-607b68b0f47a" xmlns:ns3="9a40f852-b2ce-4abd-b4ea-fd59f9919b84" targetNamespace="http://schemas.microsoft.com/office/2006/metadata/properties" ma:root="true" ma:fieldsID="04713700b3fc23597302d91b28cc84db" ns2:_="" ns3:_="">
    <xsd:import namespace="9de26db2-8f74-467a-b098-607b68b0f47a"/>
    <xsd:import namespace="9a40f852-b2ce-4abd-b4ea-fd59f9919b8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e26db2-8f74-467a-b098-607b68b0f4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a40f852-b2ce-4abd-b4ea-fd59f9919b8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C1C1A1C-2FEC-455F-9430-935F3F2E68A0}"/>
</file>

<file path=customXml/itemProps2.xml><?xml version="1.0" encoding="utf-8"?>
<ds:datastoreItem xmlns:ds="http://schemas.openxmlformats.org/officeDocument/2006/customXml" ds:itemID="{9A7D0C35-3823-4FDD-85FB-ADE7DF1B80E0}"/>
</file>

<file path=customXml/itemProps3.xml><?xml version="1.0" encoding="utf-8"?>
<ds:datastoreItem xmlns:ds="http://schemas.openxmlformats.org/officeDocument/2006/customXml" ds:itemID="{0AD77782-0153-49EB-AD78-E179DB8C4D75}"/>
</file>

<file path=docProps/app.xml><?xml version="1.0" encoding="utf-8"?>
<Properties xmlns="http://schemas.openxmlformats.org/officeDocument/2006/extended-properties" xmlns:vt="http://schemas.openxmlformats.org/officeDocument/2006/docPropsVTypes">
  <Template>Retrospect</Template>
  <TotalTime>232</TotalTime>
  <Words>1246</Words>
  <Application>Microsoft Office PowerPoint</Application>
  <PresentationFormat>On-screen Show (4:3)</PresentationFormat>
  <Paragraphs>131</Paragraphs>
  <Slides>29</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Calibri</vt:lpstr>
      <vt:lpstr>Arial</vt:lpstr>
      <vt:lpstr>Calibri Light</vt:lpstr>
      <vt:lpstr>Franklin Gothic Book</vt:lpstr>
      <vt:lpstr>Open Sans</vt:lpstr>
      <vt:lpstr>Retrospect</vt:lpstr>
      <vt:lpstr>Yoga For Clinicians</vt:lpstr>
      <vt:lpstr>Objectives </vt:lpstr>
      <vt:lpstr>PowerPoint Presentation</vt:lpstr>
      <vt:lpstr>PowerPoint Presentation</vt:lpstr>
      <vt:lpstr>PowerPoint Presentation</vt:lpstr>
      <vt:lpstr>Objectives (for real)</vt:lpstr>
      <vt:lpstr>So What is Yoga?</vt:lpstr>
      <vt:lpstr>Meaning of Yoga</vt:lpstr>
      <vt:lpstr>How can we practice Yoga at work?</vt:lpstr>
      <vt:lpstr>Physical Aspects</vt:lpstr>
      <vt:lpstr>Reasons for Postural Problems in Clinicians</vt:lpstr>
      <vt:lpstr>Long Standing and Sitting</vt:lpstr>
      <vt:lpstr>Legs against wall</vt:lpstr>
      <vt:lpstr>Extended Computer and Phone Usage  </vt:lpstr>
      <vt:lpstr>PowerPoint Presentation</vt:lpstr>
      <vt:lpstr>PowerPoint Presentation</vt:lpstr>
      <vt:lpstr>PowerPoint Presentation</vt:lpstr>
      <vt:lpstr>PowerPoint Presentation</vt:lpstr>
      <vt:lpstr>Yoga for Neck and Shoulders</vt:lpstr>
      <vt:lpstr>Yoga for Back</vt:lpstr>
      <vt:lpstr>Yoga for Legs, Hips and Glutes</vt:lpstr>
      <vt:lpstr>Yoga for other body parts</vt:lpstr>
      <vt:lpstr>Stable spine when lifting and moving people</vt:lpstr>
      <vt:lpstr>Yoga for Kidneys</vt:lpstr>
      <vt:lpstr>Mental and Spiritual Aspects</vt:lpstr>
      <vt:lpstr>Yoga for the Mind  </vt:lpstr>
      <vt:lpstr>How can Yoga Help?</vt:lpstr>
      <vt:lpstr>Institution wide</vt:lpstr>
      <vt:lpstr>Questions? </vt:lpstr>
    </vt:vector>
  </TitlesOfParts>
  <Company>UC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Yoga For Clinicians</dc:title>
  <dc:creator>Rao, Kirana</dc:creator>
  <cp:lastModifiedBy>Rao, Kirana</cp:lastModifiedBy>
  <cp:revision>29</cp:revision>
  <dcterms:created xsi:type="dcterms:W3CDTF">2016-09-16T11:03:01Z</dcterms:created>
  <dcterms:modified xsi:type="dcterms:W3CDTF">2016-11-04T11:36:30Z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0x0101006152FBB7F2296945BF03CAD5D41A6A1E</vt:lpwstr>
  </property>
</Properties>
</file>