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60" r:id="rId4"/>
    <p:sldId id="256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C813-A3CC-4EDB-81B2-F4CC1904A95A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E997-19FD-4898-BD3B-1A13FCFB2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45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C813-A3CC-4EDB-81B2-F4CC1904A95A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E997-19FD-4898-BD3B-1A13FCFB2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33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C813-A3CC-4EDB-81B2-F4CC1904A95A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E997-19FD-4898-BD3B-1A13FCFB2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597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C813-A3CC-4EDB-81B2-F4CC1904A95A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E997-19FD-4898-BD3B-1A13FCFB2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62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C813-A3CC-4EDB-81B2-F4CC1904A95A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E997-19FD-4898-BD3B-1A13FCFB2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985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C813-A3CC-4EDB-81B2-F4CC1904A95A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E997-19FD-4898-BD3B-1A13FCFB2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03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C813-A3CC-4EDB-81B2-F4CC1904A95A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E997-19FD-4898-BD3B-1A13FCFB2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9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C813-A3CC-4EDB-81B2-F4CC1904A95A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E997-19FD-4898-BD3B-1A13FCFB2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78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C813-A3CC-4EDB-81B2-F4CC1904A95A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E997-19FD-4898-BD3B-1A13FCFB2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51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C813-A3CC-4EDB-81B2-F4CC1904A95A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E997-19FD-4898-BD3B-1A13FCFB2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7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C813-A3CC-4EDB-81B2-F4CC1904A95A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E997-19FD-4898-BD3B-1A13FCFB2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3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CC813-A3CC-4EDB-81B2-F4CC1904A95A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8E997-19FD-4898-BD3B-1A13FCFB2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90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Psychosocial stratification in Pediatric CKD population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Background, Process and Results</a:t>
            </a:r>
          </a:p>
          <a:p>
            <a:r>
              <a:rPr lang="en-US" smtClean="0"/>
              <a:t>Surani </a:t>
            </a:r>
            <a:r>
              <a:rPr lang="en-US" smtClean="0"/>
              <a:t>Guneratne, LSW, MSW</a:t>
            </a:r>
            <a:endParaRPr lang="en-US" dirty="0" smtClean="0"/>
          </a:p>
          <a:p>
            <a:r>
              <a:rPr lang="en-US" dirty="0" smtClean="0"/>
              <a:t>21-Oct-2016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1413" y="167423"/>
            <a:ext cx="1536749" cy="155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819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548"/>
            <a:ext cx="10515600" cy="106443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CKD: Psychosocial stratification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1673"/>
            <a:ext cx="10515600" cy="5756857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 smtClean="0"/>
              <a:t>      </a:t>
            </a:r>
          </a:p>
          <a:p>
            <a:pPr marL="0" indent="0">
              <a:buNone/>
            </a:pPr>
            <a:r>
              <a:rPr lang="en-US" sz="6200" b="1" dirty="0" smtClean="0"/>
              <a:t>Background and Importance</a:t>
            </a:r>
          </a:p>
          <a:p>
            <a:pPr marL="0" indent="0">
              <a:buNone/>
            </a:pPr>
            <a:r>
              <a:rPr lang="en-US" sz="4200" dirty="0" smtClean="0"/>
              <a:t>	</a:t>
            </a:r>
          </a:p>
          <a:p>
            <a:pPr marL="0" indent="0">
              <a:buNone/>
            </a:pPr>
            <a:r>
              <a:rPr lang="en-US" sz="6200" dirty="0" smtClean="0"/>
              <a:t>Psychosocial stratification is an essential part of pediatric care coordination. The important questions are:</a:t>
            </a:r>
          </a:p>
          <a:p>
            <a:r>
              <a:rPr lang="en-US" sz="6200" b="1" dirty="0" smtClean="0">
                <a:solidFill>
                  <a:srgbClr val="FF0000"/>
                </a:solidFill>
              </a:rPr>
              <a:t>What are the needs of the patient / family?</a:t>
            </a:r>
          </a:p>
          <a:p>
            <a:r>
              <a:rPr lang="en-US" sz="6200" b="1" dirty="0" smtClean="0">
                <a:solidFill>
                  <a:srgbClr val="FF0000"/>
                </a:solidFill>
              </a:rPr>
              <a:t>How do we best meet those needs?</a:t>
            </a:r>
          </a:p>
          <a:p>
            <a:pPr marL="0" indent="0">
              <a:buNone/>
            </a:pPr>
            <a:endParaRPr lang="en-US" sz="5000" b="1" dirty="0" smtClean="0"/>
          </a:p>
          <a:p>
            <a:pPr marL="0" indent="0">
              <a:buNone/>
            </a:pPr>
            <a:r>
              <a:rPr lang="en-US" sz="6200" dirty="0" smtClean="0"/>
              <a:t>For patients/families dealing with chronic health conditions, needs in three categories are carefully considered and stratified.</a:t>
            </a:r>
          </a:p>
          <a:p>
            <a:pPr marL="0" indent="0">
              <a:buNone/>
            </a:pPr>
            <a:endParaRPr lang="en-US" sz="4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6200" dirty="0" smtClean="0"/>
              <a:t>Clinical and medical complexity- The medical teams customizes with medical information specific to the chronic kidney disease(CKD) population focusing on types of things that put patient at risk and its effect on clinical outcomes.</a:t>
            </a:r>
          </a:p>
          <a:p>
            <a:pPr marL="514350" indent="-514350">
              <a:buFont typeface="+mj-lt"/>
              <a:buAutoNum type="arabicPeriod"/>
            </a:pPr>
            <a:endParaRPr lang="en-US" sz="6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6200" dirty="0" smtClean="0"/>
              <a:t>Family and psychosocial risk factors-includes family safety factors, stressors, caregiver competency, patient specific factors and family risk factors.</a:t>
            </a:r>
          </a:p>
          <a:p>
            <a:pPr marL="514350" indent="-514350">
              <a:buFont typeface="+mj-lt"/>
              <a:buAutoNum type="arabicPeriod"/>
            </a:pPr>
            <a:endParaRPr lang="en-US" sz="6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6200" dirty="0" smtClean="0"/>
              <a:t>Care coordination needs-access to health care services.</a:t>
            </a:r>
          </a:p>
        </p:txBody>
      </p:sp>
    </p:spTree>
    <p:extLst>
      <p:ext uri="{BB962C8B-B14F-4D97-AF65-F5344CB8AC3E}">
        <p14:creationId xmlns:p14="http://schemas.microsoft.com/office/powerpoint/2010/main" val="386467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703"/>
            <a:ext cx="10515600" cy="103867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Process and Result: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3754"/>
            <a:ext cx="10515600" cy="161755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Each patient/family is assigned a one tier which is a combination of all needs. S1 ,  S2 or  S3.</a:t>
            </a:r>
          </a:p>
          <a:p>
            <a:r>
              <a:rPr lang="en-US" sz="2000" dirty="0" smtClean="0"/>
              <a:t>The tool incorporates objective criteria AND clinical/professional judgement.</a:t>
            </a:r>
          </a:p>
          <a:p>
            <a:r>
              <a:rPr lang="en-US" sz="2000" dirty="0" smtClean="0"/>
              <a:t>Completion of the stratification is determined by a comprehensive psychosocial assessment.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38301"/>
              </p:ext>
            </p:extLst>
          </p:nvPr>
        </p:nvGraphicFramePr>
        <p:xfrm>
          <a:off x="838200" y="2582213"/>
          <a:ext cx="10225826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2688"/>
                <a:gridCol w="5224529"/>
                <a:gridCol w="34086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Stratification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Characteristics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Level of support needed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Patient/family is mostly adherent and functions well in all factors considered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Very low to no psychosocial support needed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Intermittent history of missed appointments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Inconsistent problem solving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Few barriers to care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Some psychosocial support is needed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Chronic history of missed appointments with difficulty rescheduling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Struggles to cope or problem-solve and resistance to help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Very low resources and minimal to no insight about appropriate parenting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High level of psychosocial support is needed on a long</a:t>
                      </a:r>
                      <a:r>
                        <a:rPr lang="en-US" sz="2000" baseline="0" dirty="0" smtClean="0"/>
                        <a:t> term basis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866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649" y="947839"/>
            <a:ext cx="11779051" cy="4696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7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4434" y="294815"/>
            <a:ext cx="8672528" cy="6268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75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52FBB7F2296945BF03CAD5D41A6A1E" ma:contentTypeVersion="8" ma:contentTypeDescription="Create a new document." ma:contentTypeScope="" ma:versionID="736cacef129cf9423373bb09f2bc2301">
  <xsd:schema xmlns:xsd="http://www.w3.org/2001/XMLSchema" xmlns:xs="http://www.w3.org/2001/XMLSchema" xmlns:p="http://schemas.microsoft.com/office/2006/metadata/properties" xmlns:ns2="9de26db2-8f74-467a-b098-607b68b0f47a" xmlns:ns3="9a40f852-b2ce-4abd-b4ea-fd59f9919b84" targetNamespace="http://schemas.microsoft.com/office/2006/metadata/properties" ma:root="true" ma:fieldsID="04713700b3fc23597302d91b28cc84db" ns2:_="" ns3:_="">
    <xsd:import namespace="9de26db2-8f74-467a-b098-607b68b0f47a"/>
    <xsd:import namespace="9a40f852-b2ce-4abd-b4ea-fd59f9919b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e26db2-8f74-467a-b098-607b68b0f4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40f852-b2ce-4abd-b4ea-fd59f9919b8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01C4ADC-691F-43EB-8C60-0AEFD8EEBD96}"/>
</file>

<file path=customXml/itemProps2.xml><?xml version="1.0" encoding="utf-8"?>
<ds:datastoreItem xmlns:ds="http://schemas.openxmlformats.org/officeDocument/2006/customXml" ds:itemID="{0BFCF662-C022-416D-811C-5A01F41E505F}"/>
</file>

<file path=customXml/itemProps3.xml><?xml version="1.0" encoding="utf-8"?>
<ds:datastoreItem xmlns:ds="http://schemas.openxmlformats.org/officeDocument/2006/customXml" ds:itemID="{AEAE9926-AD56-4252-A506-74D8C5D6E236}"/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156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Psychosocial stratification in Pediatric CKD population</vt:lpstr>
      <vt:lpstr>CKD: Psychosocial stratification</vt:lpstr>
      <vt:lpstr>Process and Result: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Dahale, Devesh</dc:creator>
  <cp:lastModifiedBy>Guneratne, Surani</cp:lastModifiedBy>
  <cp:revision>17</cp:revision>
  <dcterms:created xsi:type="dcterms:W3CDTF">2016-05-06T18:34:14Z</dcterms:created>
  <dcterms:modified xsi:type="dcterms:W3CDTF">2016-10-19T16:15:09Z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0x0101006152FBB7F2296945BF03CAD5D41A6A1E</vt:lpwstr>
  </property>
</Properties>
</file>