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56" r:id="rId2"/>
    <p:sldId id="352" r:id="rId3"/>
    <p:sldId id="407" r:id="rId4"/>
    <p:sldId id="342" r:id="rId5"/>
    <p:sldId id="357" r:id="rId6"/>
    <p:sldId id="359" r:id="rId7"/>
    <p:sldId id="408" r:id="rId8"/>
    <p:sldId id="409" r:id="rId9"/>
    <p:sldId id="410" r:id="rId10"/>
    <p:sldId id="362" r:id="rId11"/>
    <p:sldId id="402" r:id="rId12"/>
    <p:sldId id="396" r:id="rId13"/>
    <p:sldId id="413" r:id="rId14"/>
    <p:sldId id="397" r:id="rId15"/>
    <p:sldId id="399" r:id="rId16"/>
    <p:sldId id="398" r:id="rId17"/>
    <p:sldId id="363" r:id="rId18"/>
    <p:sldId id="371" r:id="rId19"/>
    <p:sldId id="364" r:id="rId20"/>
    <p:sldId id="365" r:id="rId21"/>
    <p:sldId id="372" r:id="rId22"/>
    <p:sldId id="373" r:id="rId23"/>
    <p:sldId id="378" r:id="rId24"/>
    <p:sldId id="375" r:id="rId25"/>
    <p:sldId id="421" r:id="rId26"/>
    <p:sldId id="376" r:id="rId27"/>
    <p:sldId id="422" r:id="rId28"/>
    <p:sldId id="423" r:id="rId29"/>
    <p:sldId id="424" r:id="rId30"/>
    <p:sldId id="366" r:id="rId31"/>
    <p:sldId id="406" r:id="rId32"/>
    <p:sldId id="379" r:id="rId33"/>
    <p:sldId id="370" r:id="rId34"/>
    <p:sldId id="383" r:id="rId35"/>
    <p:sldId id="425" r:id="rId36"/>
    <p:sldId id="393" r:id="rId37"/>
    <p:sldId id="426" r:id="rId38"/>
    <p:sldId id="414" r:id="rId39"/>
    <p:sldId id="415" r:id="rId40"/>
    <p:sldId id="416" r:id="rId41"/>
    <p:sldId id="417" r:id="rId42"/>
    <p:sldId id="418" r:id="rId43"/>
    <p:sldId id="419" r:id="rId44"/>
    <p:sldId id="420" r:id="rId45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89985" autoAdjust="0"/>
  </p:normalViewPr>
  <p:slideViewPr>
    <p:cSldViewPr>
      <p:cViewPr varScale="1">
        <p:scale>
          <a:sx n="81" d="100"/>
          <a:sy n="81" d="100"/>
        </p:scale>
        <p:origin x="16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374"/>
    </p:cViewPr>
  </p:sorterViewPr>
  <p:notesViewPr>
    <p:cSldViewPr>
      <p:cViewPr>
        <p:scale>
          <a:sx n="129" d="100"/>
          <a:sy n="129" d="100"/>
        </p:scale>
        <p:origin x="127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BD03341-0C9D-4BAA-8982-5DAF9A43D04B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287FA4E-7F78-4226-8930-D74571BB6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6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CA98DE0-D3E0-4AD2-8F41-58BD25AC38A6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A78C67F-DA9C-4C86-AEE5-1CC3332DE4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49CEC-2F93-4B44-A3FD-928A0F68D2C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8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9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49CEC-2F93-4B44-A3FD-928A0F68D2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8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C67F-DA9C-4C86-AEE5-1CC3332DE4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E91-74CD-4CD2-AF0D-7F80CE5BE91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0C6A-CFA6-403E-ABAB-BE9419FA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E91-74CD-4CD2-AF0D-7F80CE5BE91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0C6A-CFA6-403E-ABAB-BE9419FA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E91-74CD-4CD2-AF0D-7F80CE5BE91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0C6A-CFA6-403E-ABAB-BE9419FA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E91-74CD-4CD2-AF0D-7F80CE5BE91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0C6A-CFA6-403E-ABAB-BE9419FA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E91-74CD-4CD2-AF0D-7F80CE5BE91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0C6A-CFA6-403E-ABAB-BE9419FA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E91-74CD-4CD2-AF0D-7F80CE5BE91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0C6A-CFA6-403E-ABAB-BE9419FA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E91-74CD-4CD2-AF0D-7F80CE5BE91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0C6A-CFA6-403E-ABAB-BE9419FA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E91-74CD-4CD2-AF0D-7F80CE5BE91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0C6A-CFA6-403E-ABAB-BE9419FA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E91-74CD-4CD2-AF0D-7F80CE5BE91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0C6A-CFA6-403E-ABAB-BE9419FA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E91-74CD-4CD2-AF0D-7F80CE5BE91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0C6A-CFA6-403E-ABAB-BE9419FA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BE91-74CD-4CD2-AF0D-7F80CE5BE91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0C6A-CFA6-403E-ABAB-BE9419FA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8BE91-74CD-4CD2-AF0D-7F80CE5BE910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E0C6A-CFA6-403E-ABAB-BE9419FA36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900738"/>
            <a:ext cx="2099819" cy="912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5816600"/>
            <a:ext cx="9144000" cy="84138"/>
          </a:xfrm>
          <a:prstGeom prst="rect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Aft>
                <a:spcPct val="20000"/>
              </a:spcAft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759824"/>
            <a:ext cx="74338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US Health Care System</a:t>
            </a:r>
          </a:p>
          <a:p>
            <a:pPr algn="ctr"/>
            <a:r>
              <a:rPr lang="en-US" sz="4000" b="1" dirty="0"/>
              <a:t>Why does it cost so much and what do we get?</a:t>
            </a: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5945579"/>
            <a:ext cx="1687286" cy="8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5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945579"/>
            <a:ext cx="2099819" cy="912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5816600"/>
            <a:ext cx="9144000" cy="84138"/>
          </a:xfrm>
          <a:prstGeom prst="rect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Aft>
                <a:spcPct val="200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/>
              <a:t>What is paid?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2" y="1371600"/>
            <a:ext cx="7916016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5945579"/>
            <a:ext cx="1687286" cy="8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19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4" y="412258"/>
            <a:ext cx="8153400" cy="547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5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" y="0"/>
            <a:ext cx="8849697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16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2400"/>
            <a:ext cx="7772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67800" cy="682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0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0678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0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7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994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73" y="533400"/>
            <a:ext cx="788302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196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862285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69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42532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19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945579"/>
            <a:ext cx="2099819" cy="912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5816600"/>
            <a:ext cx="9144000" cy="84138"/>
          </a:xfrm>
          <a:prstGeom prst="rect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Aft>
                <a:spcPct val="200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The Business of Health Care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638800" cy="424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5945579"/>
            <a:ext cx="1687286" cy="8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99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0"/>
            <a:ext cx="92026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19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" y="-6996"/>
            <a:ext cx="9134694" cy="68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9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771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771"/>
            <a:ext cx="6553200" cy="686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98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945579"/>
            <a:ext cx="2099819" cy="912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5816600"/>
            <a:ext cx="9144000" cy="84138"/>
          </a:xfrm>
          <a:prstGeom prst="rect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Aft>
                <a:spcPct val="20000"/>
              </a:spcAft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57199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+mj-lt"/>
              </a:rPr>
              <a:t>How are our Outcomes?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8119"/>
            <a:ext cx="5000625" cy="375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5945579"/>
            <a:ext cx="1687286" cy="8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983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0472"/>
            <a:ext cx="7439025" cy="680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98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042"/>
            <a:ext cx="7772400" cy="604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750" y="180377"/>
            <a:ext cx="779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Life Expectancy in the US has declined from 2014 to 2016</a:t>
            </a:r>
          </a:p>
        </p:txBody>
      </p:sp>
    </p:spTree>
    <p:extLst>
      <p:ext uri="{BB962C8B-B14F-4D97-AF65-F5344CB8AC3E}">
        <p14:creationId xmlns:p14="http://schemas.microsoft.com/office/powerpoint/2010/main" val="1422569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78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98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7" y="0"/>
            <a:ext cx="91492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476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40091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792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"/>
            <a:ext cx="9105769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27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945579"/>
            <a:ext cx="2099819" cy="912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5816600"/>
            <a:ext cx="9144000" cy="84138"/>
          </a:xfrm>
          <a:prstGeom prst="rect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Aft>
                <a:spcPct val="200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the Business of Healthcare?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52251"/>
            <a:ext cx="8915400" cy="4157949"/>
          </a:xfrm>
        </p:spPr>
        <p:txBody>
          <a:bodyPr>
            <a:noAutofit/>
          </a:bodyPr>
          <a:lstStyle/>
          <a:p>
            <a:r>
              <a:rPr lang="en-US" b="1" dirty="0"/>
              <a:t>Exchanging clinical services for remuneration ($$)</a:t>
            </a:r>
          </a:p>
          <a:p>
            <a:pPr lvl="1"/>
            <a:r>
              <a:rPr lang="en-US" sz="3200" b="1" dirty="0"/>
              <a:t>Licensed Independent practioners</a:t>
            </a:r>
          </a:p>
          <a:p>
            <a:pPr lvl="1"/>
            <a:r>
              <a:rPr lang="en-US" sz="3200" b="1" dirty="0"/>
              <a:t>Hospitals provide services with LIPs</a:t>
            </a:r>
          </a:p>
          <a:p>
            <a:pPr lvl="1"/>
            <a:r>
              <a:rPr lang="en-US" sz="3200" b="1" dirty="0"/>
              <a:t>Therapies (OT, PT, Speech)</a:t>
            </a:r>
          </a:p>
          <a:p>
            <a:r>
              <a:rPr lang="en-US" b="1" dirty="0"/>
              <a:t>How is it paid for?</a:t>
            </a:r>
          </a:p>
          <a:p>
            <a:pPr lvl="1"/>
            <a:r>
              <a:rPr lang="en-US" sz="3200" b="1" dirty="0"/>
              <a:t>Mostly some type of “insurance” or health plan</a:t>
            </a:r>
          </a:p>
        </p:txBody>
      </p:sp>
    </p:spTree>
    <p:extLst>
      <p:ext uri="{BB962C8B-B14F-4D97-AF65-F5344CB8AC3E}">
        <p14:creationId xmlns:p14="http://schemas.microsoft.com/office/powerpoint/2010/main" val="3989189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945579"/>
            <a:ext cx="2099819" cy="912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5816600"/>
            <a:ext cx="9144000" cy="84138"/>
          </a:xfrm>
          <a:prstGeom prst="rect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Aft>
                <a:spcPct val="200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/>
              <a:t>Patient Perspective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06" y="1600200"/>
            <a:ext cx="5065594" cy="358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5945579"/>
            <a:ext cx="1687286" cy="8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196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52399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% Satisfied with Health System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6417677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https://www.google.com/search?q=are+US+patients+satisfied+with+healthcare&amp;rlz=1T4PLXB_enUS753US754&amp;source=lnms&amp;tbm=isch&amp;sa=X&amp;ved=0ahUKEwi9iuyryb_cAhWjSt8KHQUcA-wQ_AUIDCgD&amp;biw=1920&amp;bih=865#imgrc=xk82E0-eMKSOZM:&amp;spf=1532704533980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914400"/>
            <a:ext cx="6096000" cy="497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990601" y="5890905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331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385549"/>
            <a:ext cx="909856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27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945579"/>
            <a:ext cx="2099819" cy="912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5816600"/>
            <a:ext cx="9144000" cy="84138"/>
          </a:xfrm>
          <a:prstGeom prst="rect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Aft>
                <a:spcPct val="200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/>
              <a:t>Who is paying??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9" y="1600200"/>
            <a:ext cx="623258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5945579"/>
            <a:ext cx="1687286" cy="8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196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0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36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Politics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11967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625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276"/>
            <a:ext cx="7772400" cy="936625"/>
          </a:xfrm>
        </p:spPr>
        <p:txBody>
          <a:bodyPr/>
          <a:lstStyle/>
          <a:p>
            <a:r>
              <a:rPr lang="en-US" b="1" dirty="0"/>
              <a:t>$$ The Money $$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63" y="838200"/>
            <a:ext cx="134487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5" y="838200"/>
            <a:ext cx="134487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68" y="3346882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68" y="3911772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9" y="3857579"/>
            <a:ext cx="574020" cy="51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0" y="3072866"/>
            <a:ext cx="248098" cy="58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93" y="3278503"/>
            <a:ext cx="395287" cy="93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24" y="3579412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12" y="3301633"/>
            <a:ext cx="533400" cy="70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96" y="3325475"/>
            <a:ext cx="515442" cy="65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1" y="2093380"/>
            <a:ext cx="1056258" cy="96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23" y="2528449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83" y="4527146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88" y="3143254"/>
            <a:ext cx="1212577" cy="108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272816" y="3408908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272815" y="4035277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419330" y="3686958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303763" y="3686958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525379" y="3649564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9093564">
            <a:off x="3304836" y="3098411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842012">
            <a:off x="3286522" y="4359896"/>
            <a:ext cx="309055" cy="123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506871" y="2578016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64" y="3497164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63" y="2446201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23" y="4444898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4506870" y="4671425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49" y="4288943"/>
            <a:ext cx="1057489" cy="59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ight Arrow 30"/>
          <p:cNvSpPr/>
          <p:nvPr/>
        </p:nvSpPr>
        <p:spPr>
          <a:xfrm rot="10800000">
            <a:off x="6172200" y="2559691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6241557" y="4610846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6234251" y="3659009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7524852" y="3613378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8759415">
            <a:off x="7595682" y="4356068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2667670">
            <a:off x="7541671" y="2880547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98" y="5105400"/>
            <a:ext cx="1086030" cy="110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605" y="2698097"/>
            <a:ext cx="108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468" y="4482140"/>
            <a:ext cx="95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8283" y="2486220"/>
            <a:ext cx="128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Insurance Company</a:t>
            </a:r>
          </a:p>
        </p:txBody>
      </p:sp>
      <p:sp>
        <p:nvSpPr>
          <p:cNvPr id="13" name="Bent Arrow 12"/>
          <p:cNvSpPr/>
          <p:nvPr/>
        </p:nvSpPr>
        <p:spPr>
          <a:xfrm rot="10800000" flipH="1">
            <a:off x="793890" y="4953000"/>
            <a:ext cx="3930510" cy="9948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3108" y="148511"/>
            <a:ext cx="4360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CONCLUSION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3429000" y="4035277"/>
            <a:ext cx="1295400" cy="337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28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on US costs and utilization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82121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0825" y="6324600"/>
            <a:ext cx="8740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https://www.healthsystemtracker.org/chart-collection/how-do-healthcare-prices-and-use-in-the-u-s-compare-to-other-countries/#item-on-average-other-wealthy-countries-spend-half-as-much-per-person-on-healthcare-than-the-u-s</a:t>
            </a:r>
          </a:p>
        </p:txBody>
      </p:sp>
    </p:spTree>
    <p:extLst>
      <p:ext uri="{BB962C8B-B14F-4D97-AF65-F5344CB8AC3E}">
        <p14:creationId xmlns:p14="http://schemas.microsoft.com/office/powerpoint/2010/main" val="1119378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3275"/>
            <a:ext cx="80137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0825" y="6324600"/>
            <a:ext cx="8740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https://www.healthsystemtracker.org/chart-collection/how-do-healthcare-prices-and-use-in-the-u-s-compare-to-other-countries/#item-on-average-other-wealthy-countries-spend-half-as-much-per-person-on-healthcare-than-the-u-s</a:t>
            </a:r>
          </a:p>
        </p:txBody>
      </p:sp>
    </p:spTree>
    <p:extLst>
      <p:ext uri="{BB962C8B-B14F-4D97-AF65-F5344CB8AC3E}">
        <p14:creationId xmlns:p14="http://schemas.microsoft.com/office/powerpoint/2010/main" val="2826842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885825"/>
            <a:ext cx="83629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0825" y="6324600"/>
            <a:ext cx="8740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https://www.healthsystemtracker.org/chart-collection/how-do-healthcare-prices-and-use-in-the-u-s-compare-to-other-countries/#item-on-average-other-wealthy-countries-spend-half-as-much-per-person-on-healthcare-than-the-u-s</a:t>
            </a:r>
          </a:p>
        </p:txBody>
      </p:sp>
    </p:spTree>
    <p:extLst>
      <p:ext uri="{BB962C8B-B14F-4D97-AF65-F5344CB8AC3E}">
        <p14:creationId xmlns:p14="http://schemas.microsoft.com/office/powerpoint/2010/main" val="47488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945579"/>
            <a:ext cx="2099819" cy="912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5816600"/>
            <a:ext cx="9144000" cy="84138"/>
          </a:xfrm>
          <a:prstGeom prst="rect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Aft>
                <a:spcPct val="200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56" y="304800"/>
            <a:ext cx="9035144" cy="1143000"/>
          </a:xfrm>
        </p:spPr>
        <p:txBody>
          <a:bodyPr>
            <a:noAutofit/>
          </a:bodyPr>
          <a:lstStyle/>
          <a:p>
            <a:r>
              <a:rPr lang="en-US" b="1" dirty="0"/>
              <a:t>Is the Business of Healthcare different than other businesses 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828800"/>
            <a:ext cx="6324600" cy="3200400"/>
          </a:xfrm>
        </p:spPr>
        <p:txBody>
          <a:bodyPr>
            <a:noAutofit/>
          </a:bodyPr>
          <a:lstStyle/>
          <a:p>
            <a:r>
              <a:rPr lang="en-US" sz="3600" b="1" dirty="0"/>
              <a:t>Who is paying?</a:t>
            </a:r>
          </a:p>
          <a:p>
            <a:r>
              <a:rPr lang="en-US" sz="3600" b="1" dirty="0"/>
              <a:t>Who chooses where the “purchase” happens?</a:t>
            </a:r>
          </a:p>
          <a:p>
            <a:r>
              <a:rPr lang="en-US" sz="3600" b="1" dirty="0"/>
              <a:t>Who chooses what to pay for?</a:t>
            </a:r>
          </a:p>
          <a:p>
            <a:r>
              <a:rPr lang="en-US" sz="3600" b="1" dirty="0"/>
              <a:t>Who is receiving services?</a:t>
            </a:r>
          </a:p>
          <a:p>
            <a:r>
              <a:rPr lang="en-US" sz="3600" b="1" dirty="0"/>
              <a:t>How does insurance fit in?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5945579"/>
            <a:ext cx="1687286" cy="8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75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266825"/>
            <a:ext cx="81089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825" y="6324600"/>
            <a:ext cx="8740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https://www.healthsystemtracker.org/chart-collection/how-do-healthcare-prices-and-use-in-the-u-s-compare-to-other-countries/#item-on-average-other-wealthy-countries-spend-half-as-much-per-person-on-healthcare-than-the-u-s</a:t>
            </a:r>
          </a:p>
        </p:txBody>
      </p:sp>
    </p:spTree>
    <p:extLst>
      <p:ext uri="{BB962C8B-B14F-4D97-AF65-F5344CB8AC3E}">
        <p14:creationId xmlns:p14="http://schemas.microsoft.com/office/powerpoint/2010/main" val="1342002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92175"/>
            <a:ext cx="82105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825" y="6324600"/>
            <a:ext cx="8740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https://www.healthsystemtracker.org/chart-collection/how-do-healthcare-prices-and-use-in-the-u-s-compare-to-other-countries/#item-on-average-other-wealthy-countries-spend-half-as-much-per-person-on-healthcare-than-the-u-s</a:t>
            </a:r>
          </a:p>
        </p:txBody>
      </p:sp>
    </p:spTree>
    <p:extLst>
      <p:ext uri="{BB962C8B-B14F-4D97-AF65-F5344CB8AC3E}">
        <p14:creationId xmlns:p14="http://schemas.microsoft.com/office/powerpoint/2010/main" val="2341346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758825"/>
            <a:ext cx="803275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825" y="6324600"/>
            <a:ext cx="8740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https://www.healthsystemtracker.org/chart-collection/how-do-healthcare-prices-and-use-in-the-u-s-compare-to-other-countries/#item-on-average-other-wealthy-countries-spend-half-as-much-per-person-on-healthcare-than-the-u-s</a:t>
            </a:r>
          </a:p>
        </p:txBody>
      </p:sp>
    </p:spTree>
    <p:extLst>
      <p:ext uri="{BB962C8B-B14F-4D97-AF65-F5344CB8AC3E}">
        <p14:creationId xmlns:p14="http://schemas.microsoft.com/office/powerpoint/2010/main" val="2713099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273175"/>
            <a:ext cx="79883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825" y="6324600"/>
            <a:ext cx="8740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https://www.healthsystemtracker.org/chart-collection/how-do-healthcare-prices-and-use-in-the-u-s-compare-to-other-countries/#item-on-average-other-wealthy-countries-spend-half-as-much-per-person-on-healthcare-than-the-u-s</a:t>
            </a:r>
          </a:p>
        </p:txBody>
      </p:sp>
    </p:spTree>
    <p:extLst>
      <p:ext uri="{BB962C8B-B14F-4D97-AF65-F5344CB8AC3E}">
        <p14:creationId xmlns:p14="http://schemas.microsoft.com/office/powerpoint/2010/main" val="3670089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22375"/>
            <a:ext cx="82105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825" y="6324600"/>
            <a:ext cx="8740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https://www.healthsystemtracker.org/chart-collection/how-do-healthcare-prices-and-use-in-the-u-s-compare-to-other-countries/#item-on-average-other-wealthy-countries-spend-half-as-much-per-person-on-healthcare-than-the-u-s</a:t>
            </a:r>
          </a:p>
        </p:txBody>
      </p:sp>
    </p:spTree>
    <p:extLst>
      <p:ext uri="{BB962C8B-B14F-4D97-AF65-F5344CB8AC3E}">
        <p14:creationId xmlns:p14="http://schemas.microsoft.com/office/powerpoint/2010/main" val="270063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276"/>
            <a:ext cx="7772400" cy="936625"/>
          </a:xfrm>
        </p:spPr>
        <p:txBody>
          <a:bodyPr/>
          <a:lstStyle/>
          <a:p>
            <a:r>
              <a:rPr lang="en-US" b="1" dirty="0"/>
              <a:t>$$ The Money $$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63" y="838200"/>
            <a:ext cx="134487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5" y="838200"/>
            <a:ext cx="134487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68" y="3346882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68" y="3911772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9" y="3857579"/>
            <a:ext cx="574020" cy="51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0" y="3072866"/>
            <a:ext cx="248098" cy="58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93" y="3278503"/>
            <a:ext cx="395287" cy="93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24" y="3579412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12" y="3301633"/>
            <a:ext cx="533400" cy="70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96" y="3325475"/>
            <a:ext cx="515442" cy="65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1" y="2093380"/>
            <a:ext cx="1056258" cy="96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23" y="2528449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83" y="4527146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88" y="3143254"/>
            <a:ext cx="1212577" cy="108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272816" y="3408908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272815" y="4035277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419330" y="3686958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303763" y="3686958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525379" y="3649564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9093564">
            <a:off x="3304836" y="3098411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842012">
            <a:off x="3286522" y="4359896"/>
            <a:ext cx="309055" cy="123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506871" y="2578016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64" y="3497164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63" y="2446201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23" y="4444898"/>
            <a:ext cx="53794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4506870" y="4671425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49" y="4288943"/>
            <a:ext cx="1057489" cy="59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ight Arrow 30"/>
          <p:cNvSpPr/>
          <p:nvPr/>
        </p:nvSpPr>
        <p:spPr>
          <a:xfrm rot="10800000">
            <a:off x="6172200" y="2559691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6241557" y="4610846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6234251" y="3659009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7524852" y="3613378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8759415">
            <a:off x="7595682" y="4356068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2667670">
            <a:off x="7541671" y="2880547"/>
            <a:ext cx="30905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98" y="5105400"/>
            <a:ext cx="1086030" cy="110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605" y="2698097"/>
            <a:ext cx="108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468" y="4482140"/>
            <a:ext cx="95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8283" y="2486220"/>
            <a:ext cx="128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Insurance Company</a:t>
            </a:r>
          </a:p>
        </p:txBody>
      </p:sp>
      <p:sp>
        <p:nvSpPr>
          <p:cNvPr id="13" name="Bent Arrow 12"/>
          <p:cNvSpPr/>
          <p:nvPr/>
        </p:nvSpPr>
        <p:spPr>
          <a:xfrm rot="10800000" flipH="1">
            <a:off x="793890" y="4953000"/>
            <a:ext cx="3930510" cy="9948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429000" y="4035277"/>
            <a:ext cx="1295400" cy="337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9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945579"/>
            <a:ext cx="2099819" cy="912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5816600"/>
            <a:ext cx="9144000" cy="84138"/>
          </a:xfrm>
          <a:prstGeom prst="rect">
            <a:avLst/>
          </a:prstGeom>
          <a:solidFill>
            <a:srgbClr val="FF99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Aft>
                <a:spcPct val="20000"/>
              </a:spcAft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To understand the issues let’s review</a:t>
            </a:r>
          </a:p>
          <a:p>
            <a:pPr lvl="1"/>
            <a:r>
              <a:rPr lang="en-US" sz="3600" b="1" dirty="0"/>
              <a:t>What is paid</a:t>
            </a:r>
          </a:p>
          <a:p>
            <a:pPr lvl="1"/>
            <a:r>
              <a:rPr lang="en-US" sz="3600" b="1" dirty="0"/>
              <a:t>What we get for the $$</a:t>
            </a:r>
          </a:p>
          <a:p>
            <a:pPr lvl="1"/>
            <a:r>
              <a:rPr lang="en-US" sz="3600" b="1" dirty="0"/>
              <a:t>Patient perspective</a:t>
            </a:r>
          </a:p>
          <a:p>
            <a:pPr lvl="1"/>
            <a:r>
              <a:rPr lang="en-US" sz="3600" b="1" dirty="0"/>
              <a:t>Payer Perspective-who is paying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69887"/>
            <a:ext cx="77724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$$ The Money $$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63" y="429811"/>
            <a:ext cx="134487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5" y="429811"/>
            <a:ext cx="134487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5945579"/>
            <a:ext cx="1687286" cy="8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884"/>
            <a:ext cx="8229600" cy="1143000"/>
          </a:xfrm>
        </p:spPr>
        <p:txBody>
          <a:bodyPr/>
          <a:lstStyle/>
          <a:p>
            <a:r>
              <a:rPr lang="en-US" b="1" dirty="0"/>
              <a:t>Insurance challenges- Employer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29261"/>
            <a:ext cx="8534400" cy="3419139"/>
          </a:xfrm>
        </p:spPr>
        <p:txBody>
          <a:bodyPr/>
          <a:lstStyle/>
          <a:p>
            <a:r>
              <a:rPr lang="en-US" dirty="0"/>
              <a:t>Self insured company- must pay for everything</a:t>
            </a:r>
          </a:p>
          <a:p>
            <a:pPr lvl="1"/>
            <a:r>
              <a:rPr lang="en-US" dirty="0"/>
              <a:t>Rate PP = {(last year’s cost PP) x (# Persons) x (inflation rate)}/ (# Persons) </a:t>
            </a:r>
          </a:p>
          <a:p>
            <a:pPr lvl="1"/>
            <a:r>
              <a:rPr lang="en-US" dirty="0"/>
              <a:t>“Re-insurance” above a cap included in above</a:t>
            </a:r>
          </a:p>
          <a:p>
            <a:r>
              <a:rPr lang="en-US" dirty="0"/>
              <a:t>Problem-two “outliers” &gt;$500,000 cost</a:t>
            </a:r>
          </a:p>
          <a:p>
            <a:r>
              <a:rPr lang="en-US" dirty="0"/>
              <a:t>Solution: Raise rates or No raises ??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399"/>
            <a:ext cx="2743200" cy="19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72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96" y="0"/>
            <a:ext cx="8229600" cy="1143000"/>
          </a:xfrm>
        </p:spPr>
        <p:txBody>
          <a:bodyPr/>
          <a:lstStyle/>
          <a:p>
            <a:r>
              <a:rPr lang="en-US" b="1" dirty="0"/>
              <a:t>Insurance challenges-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36837"/>
            <a:ext cx="8153400" cy="4221163"/>
          </a:xfrm>
        </p:spPr>
        <p:txBody>
          <a:bodyPr>
            <a:noAutofit/>
          </a:bodyPr>
          <a:lstStyle/>
          <a:p>
            <a:r>
              <a:rPr lang="en-US" sz="2400" b="1" dirty="0"/>
              <a:t>Family of 5 with both parents employed</a:t>
            </a:r>
          </a:p>
          <a:p>
            <a:pPr lvl="1"/>
            <a:r>
              <a:rPr lang="en-US" sz="2400" b="1" dirty="0"/>
              <a:t>Mostly healthy </a:t>
            </a:r>
          </a:p>
          <a:p>
            <a:pPr lvl="1"/>
            <a:r>
              <a:rPr lang="en-US" sz="2400" b="1" dirty="0"/>
              <a:t>One child with moderate health issues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/>
              <a:t>Problem- Rates skyrocketing</a:t>
            </a:r>
          </a:p>
          <a:p>
            <a:r>
              <a:rPr lang="en-US" sz="2400" b="1" dirty="0"/>
              <a:t>Solution??</a:t>
            </a:r>
          </a:p>
          <a:p>
            <a:pPr lvl="1"/>
            <a:r>
              <a:rPr lang="en-US" sz="2400" b="1" dirty="0"/>
              <a:t>Choose same rate with High deductible and HSA</a:t>
            </a:r>
          </a:p>
          <a:p>
            <a:pPr lvl="2"/>
            <a:r>
              <a:rPr lang="en-US" b="1" dirty="0"/>
              <a:t>What about the needed surgery?</a:t>
            </a:r>
          </a:p>
          <a:p>
            <a:pPr lvl="1"/>
            <a:r>
              <a:rPr lang="en-US" sz="2400" b="1" dirty="0"/>
              <a:t>Choose higher rate</a:t>
            </a:r>
          </a:p>
          <a:p>
            <a:pPr lvl="2"/>
            <a:r>
              <a:rPr lang="en-US" b="1" dirty="0"/>
              <a:t>Give up vacation? Give up activities?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28" y="920655"/>
            <a:ext cx="227355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02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/>
              <a:t>Insurance challenges- Provider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32037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/>
              <a:t>Small multispecialty practice</a:t>
            </a:r>
          </a:p>
          <a:p>
            <a:pPr lvl="1"/>
            <a:r>
              <a:rPr lang="en-US" sz="2400" b="1" dirty="0"/>
              <a:t>Successful, new opportunity to join a PPO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/>
              <a:t>Problem</a:t>
            </a:r>
          </a:p>
          <a:p>
            <a:pPr marL="742950" lvl="2" indent="-342900"/>
            <a:r>
              <a:rPr lang="en-US" b="1" dirty="0"/>
              <a:t>Competition from new HMO they are shut out of</a:t>
            </a:r>
          </a:p>
          <a:p>
            <a:pPr marL="742950" lvl="2" indent="-342900"/>
            <a:r>
              <a:rPr lang="en-US" b="1" dirty="0"/>
              <a:t>PPO rates 20% lower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/>
              <a:t>Solution??</a:t>
            </a:r>
          </a:p>
          <a:p>
            <a:pPr lvl="1"/>
            <a:r>
              <a:rPr lang="en-US" sz="2400" b="1" dirty="0"/>
              <a:t>Forgo PPO and risk loss of business </a:t>
            </a:r>
          </a:p>
          <a:p>
            <a:pPr lvl="1"/>
            <a:r>
              <a:rPr lang="en-US" sz="2400" b="1" dirty="0"/>
              <a:t>Accept lower PPO rates</a:t>
            </a:r>
          </a:p>
          <a:p>
            <a:pPr lvl="2"/>
            <a:r>
              <a:rPr lang="en-US" b="1" dirty="0"/>
              <a:t>See more patients? Cut costs?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990600"/>
            <a:ext cx="27908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19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10786</TotalTime>
  <Words>537</Words>
  <Application>Microsoft Office PowerPoint</Application>
  <PresentationFormat>On-screen Show (4:3)</PresentationFormat>
  <Paragraphs>102</Paragraphs>
  <Slides>44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The Business of Health Care</vt:lpstr>
      <vt:lpstr>What is the Business of Healthcare?</vt:lpstr>
      <vt:lpstr>Is the Business of Healthcare different than other businesses ?</vt:lpstr>
      <vt:lpstr>$$ The Money $$</vt:lpstr>
      <vt:lpstr>PowerPoint Presentation</vt:lpstr>
      <vt:lpstr>Insurance challenges- Employer</vt:lpstr>
      <vt:lpstr>Insurance challenges- Family</vt:lpstr>
      <vt:lpstr>Insurance challenges- Provider</vt:lpstr>
      <vt:lpstr>What is paid?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Perspective</vt:lpstr>
      <vt:lpstr>PowerPoint Presentation</vt:lpstr>
      <vt:lpstr>PowerPoint Presentation</vt:lpstr>
      <vt:lpstr>Who is paying??</vt:lpstr>
      <vt:lpstr>PowerPoint Presentation</vt:lpstr>
      <vt:lpstr>Politics</vt:lpstr>
      <vt:lpstr>$$ The Money $$</vt:lpstr>
      <vt:lpstr>Data on US costs and utilization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Matherne</dc:creator>
  <cp:lastModifiedBy>Sarah Cramer</cp:lastModifiedBy>
  <cp:revision>200</cp:revision>
  <cp:lastPrinted>2018-12-01T20:24:32Z</cp:lastPrinted>
  <dcterms:created xsi:type="dcterms:W3CDTF">2012-08-10T21:44:30Z</dcterms:created>
  <dcterms:modified xsi:type="dcterms:W3CDTF">2019-04-09T17:44:28Z</dcterms:modified>
</cp:coreProperties>
</file>